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0" r:id="rId1"/>
  </p:sldMasterIdLst>
  <p:notesMasterIdLst>
    <p:notesMasterId r:id="rId15"/>
  </p:notesMasterIdLst>
  <p:handoutMasterIdLst>
    <p:handoutMasterId r:id="rId16"/>
  </p:handoutMasterIdLst>
  <p:sldIdLst>
    <p:sldId id="256" r:id="rId2"/>
    <p:sldId id="360" r:id="rId3"/>
    <p:sldId id="356" r:id="rId4"/>
    <p:sldId id="344" r:id="rId5"/>
    <p:sldId id="345" r:id="rId6"/>
    <p:sldId id="346" r:id="rId7"/>
    <p:sldId id="347" r:id="rId8"/>
    <p:sldId id="357" r:id="rId9"/>
    <p:sldId id="358" r:id="rId10"/>
    <p:sldId id="351" r:id="rId11"/>
    <p:sldId id="354" r:id="rId12"/>
    <p:sldId id="359" r:id="rId13"/>
    <p:sldId id="355" r:id="rId1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E6E6E6"/>
    <a:srgbClr val="EEF682"/>
    <a:srgbClr val="3A9DB8"/>
    <a:srgbClr val="46A89C"/>
    <a:srgbClr val="FFCC00"/>
    <a:srgbClr val="FFCC66"/>
    <a:srgbClr val="096299"/>
    <a:srgbClr val="0099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42" autoAdjust="0"/>
    <p:restoredTop sz="94176"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2946"/>
    </p:cViewPr>
  </p:outlineViewPr>
  <p:notesTextViewPr>
    <p:cViewPr>
      <p:scale>
        <a:sx n="1" d="1"/>
        <a:sy n="1" d="1"/>
      </p:scale>
      <p:origin x="0" y="0"/>
    </p:cViewPr>
  </p:notesTextViewPr>
  <p:sorterViewPr>
    <p:cViewPr>
      <p:scale>
        <a:sx n="100" d="100"/>
        <a:sy n="100" d="100"/>
      </p:scale>
      <p:origin x="0" y="2982"/>
    </p:cViewPr>
  </p:sorterViewPr>
  <p:notesViewPr>
    <p:cSldViewPr>
      <p:cViewPr varScale="1">
        <p:scale>
          <a:sx n="72" d="100"/>
          <a:sy n="72" d="100"/>
        </p:scale>
        <p:origin x="-220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lang="zh-TW" altLang="en-US"/>
          </a:p>
        </p:txBody>
      </p:sp>
      <p:sp>
        <p:nvSpPr>
          <p:cNvPr id="3" name="日期版面配置區 2"/>
          <p:cNvSpPr>
            <a:spLocks noGrp="1"/>
          </p:cNvSpPr>
          <p:nvPr>
            <p:ph type="dt" sz="quarter" idx="1"/>
          </p:nvPr>
        </p:nvSpPr>
        <p:spPr>
          <a:xfrm>
            <a:off x="3850443" y="0"/>
            <a:ext cx="2945660" cy="496332"/>
          </a:xfrm>
          <a:prstGeom prst="rect">
            <a:avLst/>
          </a:prstGeom>
        </p:spPr>
        <p:txBody>
          <a:bodyPr vert="horz" lIns="95563" tIns="47781" rIns="95563" bIns="47781" rtlCol="0"/>
          <a:lstStyle>
            <a:lvl1pPr algn="r">
              <a:defRPr sz="1300"/>
            </a:lvl1pPr>
          </a:lstStyle>
          <a:p>
            <a:fld id="{7F4B0B34-12E6-4C68-80BD-2102A909D4BF}" type="datetimeFigureOut">
              <a:rPr lang="zh-TW" altLang="en-US" smtClean="0"/>
              <a:t>2021/12/24</a:t>
            </a:fld>
            <a:endParaRPr lang="zh-TW" altLang="en-US"/>
          </a:p>
        </p:txBody>
      </p:sp>
      <p:sp>
        <p:nvSpPr>
          <p:cNvPr id="4" name="頁尾版面配置區 3"/>
          <p:cNvSpPr>
            <a:spLocks noGrp="1"/>
          </p:cNvSpPr>
          <p:nvPr>
            <p:ph type="ftr" sz="quarter" idx="2"/>
          </p:nvPr>
        </p:nvSpPr>
        <p:spPr>
          <a:xfrm>
            <a:off x="0" y="9428584"/>
            <a:ext cx="2945660" cy="496332"/>
          </a:xfrm>
          <a:prstGeom prst="rect">
            <a:avLst/>
          </a:prstGeom>
        </p:spPr>
        <p:txBody>
          <a:bodyPr vert="horz" lIns="95563" tIns="47781" rIns="95563" bIns="47781" rtlCol="0" anchor="b"/>
          <a:lstStyle>
            <a:lvl1pPr algn="l">
              <a:defRPr sz="1300"/>
            </a:lvl1pPr>
          </a:lstStyle>
          <a:p>
            <a:endParaRPr lang="zh-TW" altLang="en-US"/>
          </a:p>
        </p:txBody>
      </p:sp>
      <p:sp>
        <p:nvSpPr>
          <p:cNvPr id="5" name="投影片編號版面配置區 4"/>
          <p:cNvSpPr>
            <a:spLocks noGrp="1"/>
          </p:cNvSpPr>
          <p:nvPr>
            <p:ph type="sldNum" sz="quarter" idx="3"/>
          </p:nvPr>
        </p:nvSpPr>
        <p:spPr>
          <a:xfrm>
            <a:off x="3850443" y="9428584"/>
            <a:ext cx="2945660" cy="496332"/>
          </a:xfrm>
          <a:prstGeom prst="rect">
            <a:avLst/>
          </a:prstGeom>
        </p:spPr>
        <p:txBody>
          <a:bodyPr vert="horz" lIns="95563" tIns="47781" rIns="95563" bIns="47781" rtlCol="0" anchor="b"/>
          <a:lstStyle>
            <a:lvl1pPr algn="r">
              <a:defRPr sz="1300"/>
            </a:lvl1pPr>
          </a:lstStyle>
          <a:p>
            <a:fld id="{578ED847-9B9A-45DF-8CCE-B7B10C9762BE}" type="slidenum">
              <a:rPr lang="zh-TW" altLang="en-US" smtClean="0"/>
              <a:t>‹#›</a:t>
            </a:fld>
            <a:endParaRPr lang="zh-TW" altLang="en-US"/>
          </a:p>
        </p:txBody>
      </p:sp>
    </p:spTree>
    <p:extLst>
      <p:ext uri="{BB962C8B-B14F-4D97-AF65-F5344CB8AC3E}">
        <p14:creationId xmlns:p14="http://schemas.microsoft.com/office/powerpoint/2010/main" val="3677998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lang="zh-TW" altLang="en-US"/>
          </a:p>
        </p:txBody>
      </p:sp>
      <p:sp>
        <p:nvSpPr>
          <p:cNvPr id="3" name="日期版面配置區 2"/>
          <p:cNvSpPr>
            <a:spLocks noGrp="1"/>
          </p:cNvSpPr>
          <p:nvPr>
            <p:ph type="dt" idx="1"/>
          </p:nvPr>
        </p:nvSpPr>
        <p:spPr>
          <a:xfrm>
            <a:off x="3850443" y="0"/>
            <a:ext cx="2945660" cy="496332"/>
          </a:xfrm>
          <a:prstGeom prst="rect">
            <a:avLst/>
          </a:prstGeom>
        </p:spPr>
        <p:txBody>
          <a:bodyPr vert="horz" lIns="95563" tIns="47781" rIns="95563" bIns="47781" rtlCol="0"/>
          <a:lstStyle>
            <a:lvl1pPr algn="r">
              <a:defRPr sz="1300"/>
            </a:lvl1pPr>
          </a:lstStyle>
          <a:p>
            <a:fld id="{DB786976-68CE-4DE1-8C25-68102EF578AD}" type="datetimeFigureOut">
              <a:rPr lang="zh-TW" altLang="en-US" smtClean="0"/>
              <a:t>2021/12/24</a:t>
            </a:fld>
            <a:endParaRPr lang="zh-TW" altLang="en-US"/>
          </a:p>
        </p:txBody>
      </p:sp>
      <p:sp>
        <p:nvSpPr>
          <p:cNvPr id="4" name="投影片圖像版面配置區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5563" tIns="47781" rIns="95563" bIns="47781" rtlCol="0" anchor="ctr"/>
          <a:lstStyle/>
          <a:p>
            <a:endParaRPr lang="zh-TW"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5563" tIns="47781" rIns="95563" bIns="47781"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60" cy="496332"/>
          </a:xfrm>
          <a:prstGeom prst="rect">
            <a:avLst/>
          </a:prstGeom>
        </p:spPr>
        <p:txBody>
          <a:bodyPr vert="horz" lIns="95563" tIns="47781" rIns="95563" bIns="47781"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3850443" y="9428584"/>
            <a:ext cx="2945660" cy="496332"/>
          </a:xfrm>
          <a:prstGeom prst="rect">
            <a:avLst/>
          </a:prstGeom>
        </p:spPr>
        <p:txBody>
          <a:bodyPr vert="horz" lIns="95563" tIns="47781" rIns="95563" bIns="47781" rtlCol="0" anchor="b"/>
          <a:lstStyle>
            <a:lvl1pPr algn="r">
              <a:defRPr sz="1300"/>
            </a:lvl1pPr>
          </a:lstStyle>
          <a:p>
            <a:fld id="{FF05BCA8-1ADE-4278-9999-DF6EC1884877}" type="slidenum">
              <a:rPr lang="zh-TW" altLang="en-US" smtClean="0"/>
              <a:t>‹#›</a:t>
            </a:fld>
            <a:endParaRPr lang="zh-TW" altLang="en-US"/>
          </a:p>
        </p:txBody>
      </p:sp>
    </p:spTree>
    <p:extLst>
      <p:ext uri="{BB962C8B-B14F-4D97-AF65-F5344CB8AC3E}">
        <p14:creationId xmlns:p14="http://schemas.microsoft.com/office/powerpoint/2010/main" val="68551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F05BCA8-1ADE-4278-9999-DF6EC1884877}" type="slidenum">
              <a:rPr lang="zh-TW" altLang="en-US" smtClean="0"/>
              <a:t>2</a:t>
            </a:fld>
            <a:endParaRPr lang="zh-TW" altLang="en-US"/>
          </a:p>
        </p:txBody>
      </p:sp>
    </p:spTree>
    <p:extLst>
      <p:ext uri="{BB962C8B-B14F-4D97-AF65-F5344CB8AC3E}">
        <p14:creationId xmlns:p14="http://schemas.microsoft.com/office/powerpoint/2010/main" val="212746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F05BCA8-1ADE-4278-9999-DF6EC1884877}" type="slidenum">
              <a:rPr lang="zh-TW" altLang="en-US" smtClean="0"/>
              <a:t>3</a:t>
            </a:fld>
            <a:endParaRPr lang="zh-TW" altLang="en-US"/>
          </a:p>
        </p:txBody>
      </p:sp>
    </p:spTree>
    <p:extLst>
      <p:ext uri="{BB962C8B-B14F-4D97-AF65-F5344CB8AC3E}">
        <p14:creationId xmlns:p14="http://schemas.microsoft.com/office/powerpoint/2010/main" val="379273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0" y="2252464"/>
            <a:ext cx="9144000" cy="1077863"/>
          </a:xfrm>
        </p:spPr>
        <p:txBody>
          <a:bodyPr>
            <a:noAutofit/>
          </a:bodyPr>
          <a:lstStyle>
            <a:lvl1pPr>
              <a:defRPr sz="6700">
                <a:latin typeface="Adobe 繁黑體 Std B" pitchFamily="34" charset="-120"/>
                <a:ea typeface="Adobe 繁黑體 Std B" pitchFamily="34" charset="-120"/>
              </a:defRPr>
            </a:lvl1pPr>
          </a:lstStyle>
          <a:p>
            <a:r>
              <a:rPr lang="zh-TW" altLang="en-US"/>
              <a:t>按一下以編輯母片標題樣式</a:t>
            </a:r>
            <a:endParaRPr lang="zh-TW" altLang="en-US" dirty="0"/>
          </a:p>
        </p:txBody>
      </p:sp>
      <p:sp>
        <p:nvSpPr>
          <p:cNvPr id="3" name="副標題 2"/>
          <p:cNvSpPr>
            <a:spLocks noGrp="1"/>
          </p:cNvSpPr>
          <p:nvPr>
            <p:ph type="subTitle" idx="1"/>
          </p:nvPr>
        </p:nvSpPr>
        <p:spPr>
          <a:xfrm>
            <a:off x="0" y="3332584"/>
            <a:ext cx="6400800" cy="1752600"/>
          </a:xfrm>
        </p:spPr>
        <p:txBody>
          <a:bodyPr>
            <a:normAutofit/>
          </a:bodyPr>
          <a:lstStyle>
            <a:lvl1pPr marL="0" indent="0" algn="l">
              <a:buNone/>
              <a:defRPr sz="2800">
                <a:solidFill>
                  <a:schemeClr val="bg1">
                    <a:lumMod val="50000"/>
                  </a:schemeClr>
                </a:solidFill>
                <a:latin typeface="Adobe 黑体 Std R" pitchFamily="34" charset="-128"/>
                <a:ea typeface="Adobe 黑体 Std R"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TW" altLang="en-US" dirty="0"/>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5" name="頁尾版面配置區 4"/>
          <p:cNvSpPr>
            <a:spLocks noGrp="1"/>
          </p:cNvSpPr>
          <p:nvPr>
            <p:ph type="ftr" sz="quarter" idx="11"/>
          </p:nvPr>
        </p:nvSpPr>
        <p:spPr>
          <a:xfrm>
            <a:off x="395536" y="6237312"/>
            <a:ext cx="3312368" cy="360040"/>
          </a:xfrm>
        </p:spPr>
        <p:txBody>
          <a:bodyPr/>
          <a:lstStyle>
            <a:lvl1pPr algn="l">
              <a:lnSpc>
                <a:spcPts val="1600"/>
              </a:lnSpc>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77319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lstStyle>
            <a:lvl1pPr algn="ctr">
              <a:defRPr/>
            </a:lvl1p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80992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28197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1pPr>
              <a:defRPr>
                <a:solidFill>
                  <a:schemeClr val="tx1">
                    <a:lumMod val="50000"/>
                    <a:lumOff val="50000"/>
                  </a:schemeClr>
                </a:solidFill>
                <a:latin typeface="Adobe 黑体 Std R" pitchFamily="34" charset="-128"/>
                <a:ea typeface="Adobe 黑体 Std R" pitchFamily="34" charset="-128"/>
              </a:defRPr>
            </a:lvl1pPr>
            <a:lvl2pPr>
              <a:defRPr>
                <a:solidFill>
                  <a:schemeClr val="tx1">
                    <a:lumMod val="50000"/>
                    <a:lumOff val="50000"/>
                  </a:schemeClr>
                </a:solidFill>
                <a:latin typeface="Adobe 黑体 Std R" pitchFamily="34" charset="-128"/>
                <a:ea typeface="Adobe 黑体 Std R" pitchFamily="34" charset="-128"/>
              </a:defRPr>
            </a:lvl2pPr>
            <a:lvl3pPr>
              <a:defRPr>
                <a:solidFill>
                  <a:schemeClr val="tx1">
                    <a:lumMod val="50000"/>
                    <a:lumOff val="50000"/>
                  </a:schemeClr>
                </a:solidFill>
                <a:latin typeface="Adobe 黑体 Std R" pitchFamily="34" charset="-128"/>
                <a:ea typeface="Adobe 黑体 Std R" pitchFamily="34" charset="-128"/>
              </a:defRPr>
            </a:lvl3pPr>
            <a:lvl4pPr>
              <a:defRPr>
                <a:solidFill>
                  <a:schemeClr val="tx1">
                    <a:lumMod val="50000"/>
                    <a:lumOff val="50000"/>
                  </a:schemeClr>
                </a:solidFill>
                <a:latin typeface="Adobe 黑体 Std R" pitchFamily="34" charset="-128"/>
                <a:ea typeface="Adobe 黑体 Std R" pitchFamily="34" charset="-128"/>
              </a:defRPr>
            </a:lvl4pPr>
            <a:lvl5pPr>
              <a:defRPr>
                <a:solidFill>
                  <a:schemeClr val="tx1">
                    <a:lumMod val="50000"/>
                    <a:lumOff val="50000"/>
                  </a:schemeClr>
                </a:solidFill>
                <a:latin typeface="Adobe 黑体 Std R" pitchFamily="34" charset="-128"/>
                <a:ea typeface="Adobe 黑体 Std R" pitchFamily="34" charset="-128"/>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a:xfrm>
            <a:off x="467544" y="6226225"/>
            <a:ext cx="3240360" cy="371127"/>
          </a:xfrm>
        </p:spPr>
        <p:txBody>
          <a:bodyPr/>
          <a:lstStyle>
            <a:lvl1pPr marL="0" marR="0" indent="0" algn="l" defTabSz="914400" rtl="0" eaLnBrk="1" fontAlgn="auto" latinLnBrk="0" hangingPunct="1">
              <a:lnSpc>
                <a:spcPts val="1600"/>
              </a:lnSpc>
              <a:spcBef>
                <a:spcPts val="0"/>
              </a:spcBef>
              <a:spcAft>
                <a:spcPts val="0"/>
              </a:spcAft>
              <a:buClrTx/>
              <a:buSzTx/>
              <a:buFontTx/>
              <a:buNone/>
              <a:tabLst/>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標題版面配置區 1"/>
          <p:cNvSpPr>
            <a:spLocks noGrp="1"/>
          </p:cNvSpPr>
          <p:nvPr>
            <p:ph type="title"/>
          </p:nvPr>
        </p:nvSpPr>
        <p:spPr>
          <a:xfrm>
            <a:off x="0" y="188640"/>
            <a:ext cx="91440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94468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76064" y="197768"/>
            <a:ext cx="8028384" cy="1143000"/>
          </a:xfrm>
        </p:spPr>
        <p:txBody>
          <a:bodyPr>
            <a:normAutofit/>
          </a:bodyPr>
          <a:lstStyle>
            <a:lvl1pPr algn="ctr">
              <a:defRPr sz="5000">
                <a:solidFill>
                  <a:schemeClr val="tx1">
                    <a:lumMod val="75000"/>
                    <a:lumOff val="25000"/>
                  </a:schemeClr>
                </a:solidFill>
                <a:latin typeface="Adobe 繁黑體 Std B" pitchFamily="34" charset="-120"/>
                <a:ea typeface="Adobe 繁黑體 Std B" pitchFamily="34" charset="-120"/>
              </a:defRPr>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lvl1pPr>
              <a:lnSpc>
                <a:spcPct val="150000"/>
              </a:lnSpc>
              <a:defRPr>
                <a:solidFill>
                  <a:schemeClr val="tx1">
                    <a:lumMod val="65000"/>
                    <a:lumOff val="35000"/>
                  </a:schemeClr>
                </a:solidFill>
                <a:latin typeface="Adobe 繁黑體 Std B" pitchFamily="34" charset="-120"/>
                <a:ea typeface="Adobe 繁黑體 Std B" pitchFamily="34" charset="-120"/>
              </a:defRPr>
            </a:lvl1pPr>
            <a:lvl2pPr>
              <a:lnSpc>
                <a:spcPct val="150000"/>
              </a:lnSpc>
              <a:defRPr>
                <a:solidFill>
                  <a:schemeClr val="tx1">
                    <a:lumMod val="65000"/>
                    <a:lumOff val="35000"/>
                  </a:schemeClr>
                </a:solidFill>
                <a:latin typeface="Adobe 繁黑體 Std B" pitchFamily="34" charset="-120"/>
                <a:ea typeface="Adobe 繁黑體 Std B" pitchFamily="34" charset="-120"/>
              </a:defRPr>
            </a:lvl2pPr>
            <a:lvl3pPr>
              <a:lnSpc>
                <a:spcPct val="150000"/>
              </a:lnSpc>
              <a:defRPr>
                <a:solidFill>
                  <a:schemeClr val="tx1">
                    <a:lumMod val="65000"/>
                    <a:lumOff val="35000"/>
                  </a:schemeClr>
                </a:solidFill>
                <a:latin typeface="Adobe 繁黑體 Std B" pitchFamily="34" charset="-120"/>
                <a:ea typeface="Adobe 繁黑體 Std B" pitchFamily="34" charset="-120"/>
              </a:defRPr>
            </a:lvl3pPr>
            <a:lvl4pPr>
              <a:lnSpc>
                <a:spcPct val="150000"/>
              </a:lnSpc>
              <a:defRPr>
                <a:solidFill>
                  <a:schemeClr val="tx1">
                    <a:lumMod val="65000"/>
                    <a:lumOff val="35000"/>
                  </a:schemeClr>
                </a:solidFill>
                <a:latin typeface="Adobe 繁黑體 Std B" pitchFamily="34" charset="-120"/>
                <a:ea typeface="Adobe 繁黑體 Std B" pitchFamily="34" charset="-120"/>
              </a:defRPr>
            </a:lvl4pPr>
            <a:lvl5pPr>
              <a:lnSpc>
                <a:spcPct val="150000"/>
              </a:lnSpc>
              <a:defRPr>
                <a:solidFill>
                  <a:schemeClr val="tx1">
                    <a:lumMod val="65000"/>
                    <a:lumOff val="35000"/>
                  </a:schemeClr>
                </a:solidFill>
                <a:latin typeface="Adobe 繁黑體 Std B" pitchFamily="34" charset="-120"/>
                <a:ea typeface="Adobe 繁黑體 Std B"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5" name="頁尾版面配置區 4"/>
          <p:cNvSpPr>
            <a:spLocks noGrp="1"/>
          </p:cNvSpPr>
          <p:nvPr>
            <p:ph type="ftr" sz="quarter" idx="11"/>
          </p:nvPr>
        </p:nvSpPr>
        <p:spPr>
          <a:xfrm>
            <a:off x="467544" y="6226225"/>
            <a:ext cx="3240360" cy="371127"/>
          </a:xfrm>
        </p:spPr>
        <p:txBody>
          <a:bodyPr/>
          <a:lstStyle>
            <a:lvl1pPr marL="0" marR="0" indent="0" algn="l" defTabSz="914400" rtl="0" eaLnBrk="1" fontAlgn="auto" latinLnBrk="0" hangingPunct="1">
              <a:lnSpc>
                <a:spcPts val="1600"/>
              </a:lnSpc>
              <a:spcBef>
                <a:spcPts val="0"/>
              </a:spcBef>
              <a:spcAft>
                <a:spcPts val="0"/>
              </a:spcAft>
              <a:buClrTx/>
              <a:buSzTx/>
              <a:buFontTx/>
              <a:buNone/>
              <a:tabLst/>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94468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41995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35511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8" name="頁尾版面配置區 7"/>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12" name="投影片編號版面配置區 5"/>
          <p:cNvSpPr>
            <a:spLocks noGrp="1"/>
          </p:cNvSpPr>
          <p:nvPr>
            <p:ph type="sldNum" sz="quarter" idx="12"/>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344904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endParaRPr lang="zh-TW" altLang="en-US" dirty="0"/>
          </a:p>
        </p:txBody>
      </p:sp>
      <p:sp>
        <p:nvSpPr>
          <p:cNvPr id="3" name="日期版面配置區 2"/>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4" name="頁尾版面配置區 3"/>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8"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327528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3" name="頁尾版面配置區 2"/>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215789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78815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TW" altLang="en-US" dirty="0"/>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41816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85000"/>
              </a:schemeClr>
            </a:gs>
            <a:gs pos="56000">
              <a:srgbClr val="FFFFFF"/>
            </a:gs>
            <a:gs pos="0">
              <a:schemeClr val="bg1"/>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74848" y="197768"/>
            <a:ext cx="82296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3275857" y="6238486"/>
            <a:ext cx="13681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dirty="0"/>
          </a:p>
        </p:txBody>
      </p:sp>
      <p:sp>
        <p:nvSpPr>
          <p:cNvPr id="5" name="頁尾版面配置區 4"/>
          <p:cNvSpPr>
            <a:spLocks noGrp="1"/>
          </p:cNvSpPr>
          <p:nvPr>
            <p:ph type="ftr" sz="quarter" idx="3"/>
          </p:nvPr>
        </p:nvSpPr>
        <p:spPr>
          <a:xfrm>
            <a:off x="395536" y="6234186"/>
            <a:ext cx="2808312" cy="391303"/>
          </a:xfrm>
          <a:prstGeom prst="rect">
            <a:avLst/>
          </a:prstGeom>
        </p:spPr>
        <p:txBody>
          <a:bodyPr vert="horz" lIns="91440" tIns="45720" rIns="91440" bIns="45720" rtlCol="0" anchor="ctr"/>
          <a:lstStyle>
            <a:lvl1pPr algn="l">
              <a:lnSpc>
                <a:spcPts val="1600"/>
              </a:lnSpc>
              <a:defRPr sz="1200">
                <a:solidFill>
                  <a:schemeClr val="tx1">
                    <a:tint val="75000"/>
                  </a:schemeClr>
                </a:solidFill>
              </a:defRPr>
            </a:lvl1pPr>
          </a:lstStyle>
          <a:p>
            <a:endParaRPr lang="zh-TW" altLang="en-US" dirty="0"/>
          </a:p>
        </p:txBody>
      </p:sp>
      <p:cxnSp>
        <p:nvCxnSpPr>
          <p:cNvPr id="18" name="直線接點 17"/>
          <p:cNvCxnSpPr/>
          <p:nvPr/>
        </p:nvCxnSpPr>
        <p:spPr>
          <a:xfrm>
            <a:off x="6539170" y="6165304"/>
            <a:ext cx="0" cy="693936"/>
          </a:xfrm>
          <a:prstGeom prst="line">
            <a:avLst/>
          </a:prstGeom>
          <a:ln w="1905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9" name="對角線條紋 18"/>
          <p:cNvSpPr/>
          <p:nvPr/>
        </p:nvSpPr>
        <p:spPr>
          <a:xfrm rot="13500000" flipH="1">
            <a:off x="6367585" y="6232697"/>
            <a:ext cx="325399" cy="325399"/>
          </a:xfrm>
          <a:prstGeom prst="diagStripe">
            <a:avLst>
              <a:gd name="adj" fmla="val 7500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cxnSp>
        <p:nvCxnSpPr>
          <p:cNvPr id="20" name="直線接點 19"/>
          <p:cNvCxnSpPr/>
          <p:nvPr/>
        </p:nvCxnSpPr>
        <p:spPr>
          <a:xfrm>
            <a:off x="6576184" y="6165304"/>
            <a:ext cx="0" cy="693936"/>
          </a:xfrm>
          <a:prstGeom prst="line">
            <a:avLst/>
          </a:prstGeom>
          <a:ln w="190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21" name="文字方塊 20"/>
          <p:cNvSpPr txBox="1"/>
          <p:nvPr/>
        </p:nvSpPr>
        <p:spPr>
          <a:xfrm>
            <a:off x="4355976" y="6120298"/>
            <a:ext cx="2076052" cy="515782"/>
          </a:xfrm>
          <a:prstGeom prst="rect">
            <a:avLst/>
          </a:prstGeom>
          <a:noFill/>
        </p:spPr>
        <p:txBody>
          <a:bodyPr wrap="square" rtlCol="0">
            <a:spAutoFit/>
          </a:bodyPr>
          <a:lstStyle/>
          <a:p>
            <a:pPr algn="r">
              <a:lnSpc>
                <a:spcPts val="1100"/>
              </a:lnSpc>
            </a:pPr>
            <a:r>
              <a:rPr lang="en-US" altLang="zh-TW" sz="1050" dirty="0">
                <a:solidFill>
                  <a:schemeClr val="bg1">
                    <a:lumMod val="50000"/>
                  </a:schemeClr>
                </a:solidFill>
              </a:rPr>
              <a:t>OK Biotech</a:t>
            </a:r>
            <a:r>
              <a:rPr lang="zh-TW" altLang="en-US" sz="1050" dirty="0">
                <a:solidFill>
                  <a:schemeClr val="bg1">
                    <a:lumMod val="50000"/>
                  </a:schemeClr>
                </a:solidFill>
              </a:rPr>
              <a:t>－</a:t>
            </a:r>
          </a:p>
          <a:p>
            <a:pPr algn="r">
              <a:lnSpc>
                <a:spcPts val="1100"/>
              </a:lnSpc>
            </a:pPr>
            <a:r>
              <a:rPr lang="en-US" altLang="zh-TW" sz="1050" dirty="0">
                <a:solidFill>
                  <a:schemeClr val="bg1">
                    <a:lumMod val="50000"/>
                  </a:schemeClr>
                </a:solidFill>
              </a:rPr>
              <a:t>Your Best Manufacturing Partner</a:t>
            </a:r>
          </a:p>
          <a:p>
            <a:pPr algn="r">
              <a:lnSpc>
                <a:spcPts val="1100"/>
              </a:lnSpc>
            </a:pPr>
            <a:r>
              <a:rPr lang="en-US" altLang="zh-TW" sz="1050" dirty="0">
                <a:solidFill>
                  <a:schemeClr val="bg1">
                    <a:lumMod val="50000"/>
                  </a:schemeClr>
                </a:solidFill>
              </a:rPr>
              <a:t>for Blood Glucose Meters</a:t>
            </a:r>
            <a:endParaRPr lang="zh-TW" altLang="en-US" sz="1050" dirty="0">
              <a:solidFill>
                <a:schemeClr val="bg1">
                  <a:lumMod val="50000"/>
                </a:schemeClr>
              </a:solidFill>
            </a:endParaRPr>
          </a:p>
        </p:txBody>
      </p:sp>
      <p:pic>
        <p:nvPicPr>
          <p:cNvPr id="23" name="Picture 6" descr="\\okbiotech\行銷設計\公司內部設計需求\20151013 訊映版圖簡報\OK Biotech &amp; Prodigy (Gray).png"/>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b="50000"/>
          <a:stretch/>
        </p:blipFill>
        <p:spPr bwMode="auto">
          <a:xfrm>
            <a:off x="6660232" y="6165304"/>
            <a:ext cx="1800200" cy="232658"/>
          </a:xfrm>
          <a:prstGeom prst="rect">
            <a:avLst/>
          </a:prstGeom>
          <a:noFill/>
          <a:extLst>
            <a:ext uri="{909E8E84-426E-40DD-AFC4-6F175D3DCCD1}">
              <a14:hiddenFill xmlns:a14="http://schemas.microsoft.com/office/drawing/2010/main">
                <a:solidFill>
                  <a:srgbClr val="FFFFFF"/>
                </a:solidFill>
              </a14:hiddenFill>
            </a:ext>
          </a:extLst>
        </p:spPr>
      </p:pic>
      <p:sp>
        <p:nvSpPr>
          <p:cNvPr id="24" name="文字方塊 23"/>
          <p:cNvSpPr txBox="1"/>
          <p:nvPr/>
        </p:nvSpPr>
        <p:spPr>
          <a:xfrm>
            <a:off x="6588224" y="6402426"/>
            <a:ext cx="1728192" cy="233397"/>
          </a:xfrm>
          <a:prstGeom prst="rect">
            <a:avLst/>
          </a:prstGeom>
          <a:noFill/>
        </p:spPr>
        <p:txBody>
          <a:bodyPr wrap="square" rtlCol="0">
            <a:spAutoFit/>
          </a:bodyPr>
          <a:lstStyle/>
          <a:p>
            <a:pPr algn="l">
              <a:lnSpc>
                <a:spcPts val="1100"/>
              </a:lnSpc>
            </a:pPr>
            <a:r>
              <a:rPr lang="en-US" altLang="zh-TW" sz="1200" dirty="0">
                <a:solidFill>
                  <a:schemeClr val="bg1">
                    <a:lumMod val="50000"/>
                  </a:schemeClr>
                </a:solidFill>
              </a:rPr>
              <a:t>www.okbiotech.com</a:t>
            </a:r>
            <a:endParaRPr lang="zh-TW" altLang="en-US" sz="1200" dirty="0">
              <a:solidFill>
                <a:schemeClr val="bg1">
                  <a:lumMod val="50000"/>
                </a:schemeClr>
              </a:solidFill>
            </a:endParaRPr>
          </a:p>
        </p:txBody>
      </p:sp>
      <p:sp>
        <p:nvSpPr>
          <p:cNvPr id="16"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75983761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687" r:id="rId12"/>
  </p:sldLayoutIdLst>
  <p:hf hdr="0" ftr="0" dt="0"/>
  <p:txStyles>
    <p:titleStyle>
      <a:lvl1pPr algn="ctr" defTabSz="914400" rtl="0" eaLnBrk="1" latinLnBrk="0" hangingPunct="1">
        <a:spcBef>
          <a:spcPct val="0"/>
        </a:spcBef>
        <a:buNone/>
        <a:defRPr sz="4400" kern="1200">
          <a:solidFill>
            <a:schemeClr val="tx1">
              <a:lumMod val="75000"/>
              <a:lumOff val="25000"/>
            </a:schemeClr>
          </a:solidFill>
          <a:latin typeface="Adobe 繁黑體 Std B" pitchFamily="34" charset="-120"/>
          <a:ea typeface="Adobe 繁黑體 Std B"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lumMod val="50000"/>
            </a:schemeClr>
          </a:solidFill>
          <a:latin typeface="Adobe 繁黑體 Std B" pitchFamily="34" charset="-120"/>
          <a:ea typeface="Adobe 繁黑體 Std B"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lumMod val="50000"/>
            </a:schemeClr>
          </a:solidFill>
          <a:latin typeface="Adobe 繁黑體 Std B" pitchFamily="34" charset="-120"/>
          <a:ea typeface="Adobe 繁黑體 Std B"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lumMod val="50000"/>
            </a:schemeClr>
          </a:solidFill>
          <a:latin typeface="Adobe 繁黑體 Std B" pitchFamily="34" charset="-120"/>
          <a:ea typeface="Adobe 繁黑體 Std B"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lumMod val="50000"/>
            </a:schemeClr>
          </a:solidFill>
          <a:latin typeface="Adobe 繁黑體 Std B" pitchFamily="34" charset="-120"/>
          <a:ea typeface="Adobe 繁黑體 Std B"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lumMod val="50000"/>
            </a:schemeClr>
          </a:solidFill>
          <a:latin typeface="Adobe 繁黑體 Std B" pitchFamily="34" charset="-120"/>
          <a:ea typeface="Adobe 繁黑體 Std B"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0012" y="1609139"/>
            <a:ext cx="7570420" cy="1077863"/>
          </a:xfrm>
        </p:spPr>
        <p:txBody>
          <a:bodyPr vert="horz" lIns="91440" tIns="45720" rIns="91440" bIns="45720" rtlCol="0">
            <a:normAutofit/>
          </a:bodyPr>
          <a:lstStyle/>
          <a:p>
            <a:pPr algn="l">
              <a:buFont typeface="Arial" panose="020B0604020202020204" pitchFamily="34" charset="0"/>
            </a:pPr>
            <a:r>
              <a:rPr lang="zh-TW" altLang="en-US" sz="5000" dirty="0"/>
              <a:t>訊映光電股份有限公司</a:t>
            </a:r>
          </a:p>
        </p:txBody>
      </p:sp>
      <p:sp>
        <p:nvSpPr>
          <p:cNvPr id="3" name="副標題 2"/>
          <p:cNvSpPr>
            <a:spLocks noGrp="1"/>
          </p:cNvSpPr>
          <p:nvPr>
            <p:ph type="subTitle" idx="1"/>
          </p:nvPr>
        </p:nvSpPr>
        <p:spPr>
          <a:xfrm>
            <a:off x="971600" y="3212976"/>
            <a:ext cx="2592288" cy="720080"/>
          </a:xfrm>
        </p:spPr>
        <p:txBody>
          <a:bodyPr>
            <a:normAutofit/>
          </a:bodyPr>
          <a:lstStyle/>
          <a:p>
            <a:pPr>
              <a:spcBef>
                <a:spcPct val="0"/>
              </a:spcBef>
            </a:pPr>
            <a:r>
              <a:rPr lang="zh-TW" altLang="en-US" sz="3700" dirty="0" smtClean="0">
                <a:solidFill>
                  <a:schemeClr val="tx1">
                    <a:lumMod val="75000"/>
                    <a:lumOff val="25000"/>
                  </a:schemeClr>
                </a:solidFill>
                <a:latin typeface="Adobe 繁黑體 Std B" pitchFamily="34" charset="-120"/>
                <a:ea typeface="Adobe 繁黑體 Std B" pitchFamily="34" charset="-120"/>
                <a:cs typeface="+mj-cs"/>
              </a:rPr>
              <a:t>法人說明會</a:t>
            </a:r>
            <a:endParaRPr lang="zh-TW" altLang="en-US" sz="3700" dirty="0">
              <a:solidFill>
                <a:schemeClr val="tx1">
                  <a:lumMod val="75000"/>
                  <a:lumOff val="25000"/>
                </a:schemeClr>
              </a:solidFill>
              <a:latin typeface="Adobe 繁黑體 Std B" pitchFamily="34" charset="-120"/>
              <a:ea typeface="Adobe 繁黑體 Std B" pitchFamily="34" charset="-120"/>
              <a:cs typeface="+mj-cs"/>
            </a:endParaRPr>
          </a:p>
        </p:txBody>
      </p:sp>
      <p:pic>
        <p:nvPicPr>
          <p:cNvPr id="5" name="Picture 5" descr="\\okbiotech\部門資料BS\業-包材設計\廣告\公司新版網站-AsianNet\訊映初始網站資料\圖片\大標題banner-1compan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 y="656690"/>
            <a:ext cx="5724128" cy="971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okbiotech\部門資料BS\業-包材設計\廣告\公司新版網站-AsianNet\訊映初始網站資料\圖片\公司簡介插圖-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4692044"/>
            <a:ext cx="6084168" cy="1033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副標題 2"/>
          <p:cNvSpPr txBox="1">
            <a:spLocks/>
          </p:cNvSpPr>
          <p:nvPr/>
        </p:nvSpPr>
        <p:spPr>
          <a:xfrm>
            <a:off x="6101916" y="656690"/>
            <a:ext cx="2646548" cy="504057"/>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bg1">
                    <a:lumMod val="50000"/>
                  </a:schemeClr>
                </a:solidFill>
                <a:latin typeface="Adobe 黑体 Std R" pitchFamily="34" charset="-128"/>
                <a:ea typeface="Adobe 黑体 Std R" pitchFamily="34" charset="-128"/>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dobe 繁黑體 Std B" pitchFamily="34" charset="-120"/>
                <a:ea typeface="Adobe 繁黑體 Std B" pitchFamily="34" charset="-120"/>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dobe 繁黑體 Std B" pitchFamily="34" charset="-120"/>
                <a:ea typeface="Adobe 繁黑體 Std B" pitchFamily="34" charset="-120"/>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dobe 繁黑體 Std B" pitchFamily="34" charset="-120"/>
                <a:ea typeface="Adobe 繁黑體 Std B" pitchFamily="34" charset="-120"/>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dobe 繁黑體 Std B" pitchFamily="34" charset="-120"/>
                <a:ea typeface="Adobe 繁黑體 Std B" pitchFamily="34" charset="-120"/>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ct val="0"/>
              </a:spcBef>
            </a:pPr>
            <a:r>
              <a:rPr lang="zh-TW" altLang="en-US" sz="2400" b="1" dirty="0" smtClean="0">
                <a:ln w="12700">
                  <a:noFill/>
                </a:ln>
                <a:solidFill>
                  <a:srgbClr val="C00000"/>
                </a:solidFill>
                <a:latin typeface="Adobe 繁黑體 Std B" pitchFamily="34" charset="-120"/>
                <a:ea typeface="Adobe 繁黑體 Std B" pitchFamily="34" charset="-120"/>
                <a:cs typeface="+mj-cs"/>
              </a:rPr>
              <a:t>股票代號：</a:t>
            </a:r>
            <a:r>
              <a:rPr lang="en-US" altLang="zh-TW" sz="2400" b="1" dirty="0" smtClean="0">
                <a:ln w="12700">
                  <a:noFill/>
                </a:ln>
                <a:solidFill>
                  <a:srgbClr val="C00000"/>
                </a:solidFill>
                <a:latin typeface="Adobe 繁黑體 Std B" pitchFamily="34" charset="-120"/>
                <a:ea typeface="Adobe 繁黑體 Std B" pitchFamily="34" charset="-120"/>
                <a:cs typeface="+mj-cs"/>
              </a:rPr>
              <a:t>4155</a:t>
            </a:r>
            <a:endParaRPr lang="zh-TW" altLang="en-US" sz="2400" b="1" dirty="0">
              <a:ln w="12700">
                <a:noFill/>
              </a:ln>
              <a:solidFill>
                <a:srgbClr val="C00000"/>
              </a:solidFill>
              <a:latin typeface="Adobe 繁黑體 Std B" pitchFamily="34" charset="-120"/>
              <a:ea typeface="Adobe 繁黑體 Std B" pitchFamily="34" charset="-120"/>
              <a:cs typeface="+mj-cs"/>
            </a:endParaRPr>
          </a:p>
        </p:txBody>
      </p:sp>
      <p:sp>
        <p:nvSpPr>
          <p:cNvPr id="9" name="文字方塊 8"/>
          <p:cNvSpPr txBox="1"/>
          <p:nvPr/>
        </p:nvSpPr>
        <p:spPr>
          <a:xfrm>
            <a:off x="551548" y="5330427"/>
            <a:ext cx="2314355" cy="415498"/>
          </a:xfrm>
          <a:prstGeom prst="rect">
            <a:avLst/>
          </a:prstGeom>
          <a:noFill/>
          <a:ln w="0">
            <a:noFill/>
          </a:ln>
        </p:spPr>
        <p:txBody>
          <a:bodyPr wrap="square" rtlCol="0">
            <a:spAutoFit/>
          </a:bodyPr>
          <a:lstStyle/>
          <a:p>
            <a:r>
              <a:rPr lang="en-US" altLang="zh-TW" sz="2100" dirty="0" smtClean="0">
                <a:solidFill>
                  <a:schemeClr val="tx1">
                    <a:lumMod val="75000"/>
                    <a:lumOff val="25000"/>
                  </a:schemeClr>
                </a:solidFill>
                <a:latin typeface="Adobe 繁黑體 Std B" pitchFamily="34" charset="-120"/>
                <a:ea typeface="Adobe 繁黑體 Std B" pitchFamily="34" charset="-120"/>
              </a:rPr>
              <a:t>2021</a:t>
            </a:r>
            <a:r>
              <a:rPr lang="zh-TW" altLang="en-US" sz="2100" dirty="0" smtClean="0">
                <a:solidFill>
                  <a:schemeClr val="tx1">
                    <a:lumMod val="75000"/>
                    <a:lumOff val="25000"/>
                  </a:schemeClr>
                </a:solidFill>
                <a:latin typeface="Adobe 繁黑體 Std B" pitchFamily="34" charset="-120"/>
                <a:ea typeface="Adobe 繁黑體 Std B" pitchFamily="34" charset="-120"/>
              </a:rPr>
              <a:t>年</a:t>
            </a:r>
            <a:r>
              <a:rPr lang="en-US" altLang="zh-TW" sz="2100" dirty="0" smtClean="0">
                <a:solidFill>
                  <a:schemeClr val="tx1">
                    <a:lumMod val="75000"/>
                    <a:lumOff val="25000"/>
                  </a:schemeClr>
                </a:solidFill>
                <a:latin typeface="Adobe 繁黑體 Std B" pitchFamily="34" charset="-120"/>
                <a:ea typeface="Adobe 繁黑體 Std B" pitchFamily="34" charset="-120"/>
              </a:rPr>
              <a:t>12</a:t>
            </a:r>
            <a:r>
              <a:rPr lang="zh-TW" altLang="en-US" sz="2100" dirty="0" smtClean="0">
                <a:solidFill>
                  <a:schemeClr val="tx1">
                    <a:lumMod val="75000"/>
                    <a:lumOff val="25000"/>
                  </a:schemeClr>
                </a:solidFill>
                <a:latin typeface="Adobe 繁黑體 Std B" pitchFamily="34" charset="-120"/>
                <a:ea typeface="Adobe 繁黑體 Std B" pitchFamily="34" charset="-120"/>
              </a:rPr>
              <a:t>月</a:t>
            </a:r>
            <a:r>
              <a:rPr lang="en-US" altLang="zh-TW" sz="2100" dirty="0" smtClean="0">
                <a:solidFill>
                  <a:schemeClr val="tx1">
                    <a:lumMod val="75000"/>
                    <a:lumOff val="25000"/>
                  </a:schemeClr>
                </a:solidFill>
                <a:latin typeface="Adobe 繁黑體 Std B" pitchFamily="34" charset="-120"/>
                <a:ea typeface="Adobe 繁黑體 Std B" pitchFamily="34" charset="-120"/>
              </a:rPr>
              <a:t>30</a:t>
            </a:r>
            <a:r>
              <a:rPr lang="zh-TW" altLang="en-US" sz="2100" dirty="0" smtClean="0">
                <a:solidFill>
                  <a:schemeClr val="tx1">
                    <a:lumMod val="75000"/>
                    <a:lumOff val="25000"/>
                  </a:schemeClr>
                </a:solidFill>
                <a:latin typeface="Adobe 繁黑體 Std B" pitchFamily="34" charset="-120"/>
                <a:ea typeface="Adobe 繁黑體 Std B" pitchFamily="34" charset="-120"/>
              </a:rPr>
              <a:t>日</a:t>
            </a:r>
            <a:endParaRPr lang="zh-TW" altLang="en-US" sz="2100" dirty="0">
              <a:solidFill>
                <a:schemeClr val="tx1">
                  <a:lumMod val="75000"/>
                  <a:lumOff val="25000"/>
                </a:schemeClr>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02023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1+#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四、</a:t>
            </a:r>
            <a:r>
              <a:rPr lang="zh-TW" altLang="zh-TW" b="1" dirty="0" smtClean="0"/>
              <a:t>重點</a:t>
            </a:r>
            <a:r>
              <a:rPr lang="zh-TW" altLang="zh-TW" b="1" dirty="0"/>
              <a:t>客戶</a:t>
            </a:r>
            <a:r>
              <a:rPr lang="zh-TW" altLang="zh-TW" b="1" dirty="0" smtClean="0"/>
              <a:t>報告</a:t>
            </a:r>
            <a:r>
              <a:rPr lang="zh-TW" altLang="en-US" b="1" dirty="0" smtClean="0"/>
              <a:t>：</a:t>
            </a:r>
            <a:r>
              <a:rPr lang="zh-TW" altLang="en-US" b="1" u="sng" dirty="0" smtClean="0"/>
              <a:t>北非</a:t>
            </a:r>
            <a:endParaRPr lang="zh-TW" altLang="en-US" u="sng"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9</a:t>
            </a:fld>
            <a:endParaRPr lang="zh-TW" altLang="en-US" dirty="0"/>
          </a:p>
        </p:txBody>
      </p:sp>
      <p:sp>
        <p:nvSpPr>
          <p:cNvPr id="7" name="文字方塊 6"/>
          <p:cNvSpPr txBox="1"/>
          <p:nvPr/>
        </p:nvSpPr>
        <p:spPr>
          <a:xfrm>
            <a:off x="6228184" y="1656224"/>
            <a:ext cx="2012315" cy="548640"/>
          </a:xfrm>
          <a:prstGeom prst="rect">
            <a:avLst/>
          </a:prstGeom>
          <a:noFill/>
        </p:spPr>
        <p:txBody>
          <a:bodyPr wrap="none" rtlCol="0">
            <a:spAutoFit/>
          </a:bodyPr>
          <a:lstStyle/>
          <a:p>
            <a:pPr>
              <a:spcAft>
                <a:spcPts val="0"/>
              </a:spcAft>
            </a:pPr>
            <a:r>
              <a:rPr lang="zh-TW" sz="1800" kern="1200" dirty="0">
                <a:solidFill>
                  <a:srgbClr val="000000"/>
                </a:solidFill>
                <a:effectLst/>
                <a:latin typeface="新細明體"/>
                <a:ea typeface="Adobe 繁黑體 Std B"/>
                <a:cs typeface="Times New Roman"/>
              </a:rPr>
              <a:t>單位：新台幣仟元</a:t>
            </a:r>
            <a:endParaRPr lang="zh-TW" sz="1200" dirty="0">
              <a:effectLst/>
              <a:latin typeface="新細明體"/>
              <a:cs typeface="新細明體"/>
            </a:endParaRPr>
          </a:p>
        </p:txBody>
      </p:sp>
      <p:sp>
        <p:nvSpPr>
          <p:cNvPr id="8" name="內容版面配置區 2"/>
          <p:cNvSpPr>
            <a:spLocks noGrp="1"/>
          </p:cNvSpPr>
          <p:nvPr>
            <p:ph idx="1"/>
          </p:nvPr>
        </p:nvSpPr>
        <p:spPr>
          <a:xfrm>
            <a:off x="755576" y="3573016"/>
            <a:ext cx="7632848" cy="2088232"/>
          </a:xfrm>
        </p:spPr>
        <p:txBody>
          <a:bodyPr>
            <a:normAutofit fontScale="92500" lnSpcReduction="10000"/>
          </a:bodyPr>
          <a:lstStyle/>
          <a:p>
            <a:pPr marL="0" indent="0">
              <a:lnSpc>
                <a:spcPct val="120000"/>
              </a:lnSpc>
              <a:spcBef>
                <a:spcPts val="1200"/>
              </a:spcBef>
              <a:buNone/>
            </a:pPr>
            <a:r>
              <a:rPr lang="zh-TW" altLang="zh-TW" sz="2000" b="1" dirty="0" smtClean="0">
                <a:solidFill>
                  <a:schemeClr val="tx1">
                    <a:lumMod val="65000"/>
                    <a:lumOff val="35000"/>
                  </a:schemeClr>
                </a:solidFill>
              </a:rPr>
              <a:t>北非客戶</a:t>
            </a:r>
            <a:r>
              <a:rPr lang="zh-TW" altLang="en-US" sz="2000" b="1" dirty="0" smtClean="0">
                <a:solidFill>
                  <a:schemeClr val="tx1">
                    <a:lumMod val="65000"/>
                    <a:lumOff val="35000"/>
                  </a:schemeClr>
                </a:solidFill>
              </a:rPr>
              <a:t>充分</a:t>
            </a:r>
            <a:r>
              <a:rPr lang="zh-TW" altLang="zh-TW" sz="2000" b="1" dirty="0" smtClean="0">
                <a:solidFill>
                  <a:schemeClr val="tx1">
                    <a:lumMod val="65000"/>
                    <a:lumOff val="35000"/>
                  </a:schemeClr>
                </a:solidFill>
              </a:rPr>
              <a:t>發揮</a:t>
            </a:r>
            <a:r>
              <a:rPr lang="zh-TW" altLang="zh-TW" sz="2000" b="1" dirty="0">
                <a:solidFill>
                  <a:schemeClr val="tx1">
                    <a:lumMod val="65000"/>
                    <a:lumOff val="35000"/>
                  </a:schemeClr>
                </a:solidFill>
              </a:rPr>
              <a:t>在地製造與成本的優勢，在當地鋪貨順暢，在該</a:t>
            </a:r>
            <a:r>
              <a:rPr lang="zh-TW" altLang="zh-TW" sz="2000" b="1" dirty="0" smtClean="0">
                <a:solidFill>
                  <a:schemeClr val="tx1">
                    <a:lumMod val="65000"/>
                    <a:lumOff val="35000"/>
                  </a:schemeClr>
                </a:solidFill>
              </a:rPr>
              <a:t>國市</a:t>
            </a:r>
            <a:r>
              <a:rPr lang="zh-TW" altLang="zh-TW" sz="2000" b="1" dirty="0">
                <a:solidFill>
                  <a:schemeClr val="tx1">
                    <a:lumMod val="65000"/>
                    <a:lumOff val="35000"/>
                  </a:schemeClr>
                </a:solidFill>
              </a:rPr>
              <a:t>占率估計已是最大</a:t>
            </a:r>
            <a:r>
              <a:rPr lang="zh-TW" altLang="zh-TW" sz="2000" b="1" dirty="0" smtClean="0">
                <a:solidFill>
                  <a:schemeClr val="tx1">
                    <a:lumMod val="65000"/>
                    <a:lumOff val="35000"/>
                  </a:schemeClr>
                </a:solidFill>
              </a:rPr>
              <a:t>，</a:t>
            </a:r>
            <a:r>
              <a:rPr lang="zh-TW" altLang="en-US" sz="2000" b="1" dirty="0" smtClean="0">
                <a:solidFill>
                  <a:schemeClr val="tx1">
                    <a:lumMod val="65000"/>
                    <a:lumOff val="35000"/>
                  </a:schemeClr>
                </a:solidFill>
              </a:rPr>
              <a:t>惟在該國衛生主管機關整頓、抽查所有品牌市售產品的政策影響</a:t>
            </a:r>
            <a:r>
              <a:rPr lang="zh-TW" altLang="en-US" sz="2000" b="1" dirty="0" smtClean="0"/>
              <a:t>，致使</a:t>
            </a:r>
            <a:r>
              <a:rPr lang="zh-TW" altLang="en-US" sz="2000" b="1" dirty="0"/>
              <a:t>北非</a:t>
            </a:r>
            <a:r>
              <a:rPr lang="zh-TW" altLang="en-US" sz="2000" b="1" dirty="0" smtClean="0"/>
              <a:t>客戶於今年前三季僅有小部分血糖儀訂單，直至約</a:t>
            </a:r>
            <a:r>
              <a:rPr lang="en-US" altLang="zh-TW" sz="2000" b="1" dirty="0" smtClean="0"/>
              <a:t>8</a:t>
            </a:r>
            <a:r>
              <a:rPr lang="zh-TW" altLang="en-US" sz="2000" b="1" dirty="0" smtClean="0"/>
              <a:t>月份，該</a:t>
            </a:r>
            <a:r>
              <a:rPr lang="zh-TW" altLang="en-US" sz="2000" b="1" dirty="0"/>
              <a:t>國衛生主管機關的</a:t>
            </a:r>
            <a:r>
              <a:rPr lang="zh-TW" altLang="en-US" sz="2000" b="1" dirty="0" smtClean="0"/>
              <a:t>政策執行</a:t>
            </a:r>
            <a:r>
              <a:rPr lang="zh-TW" altLang="en-US" sz="2000" b="1" dirty="0"/>
              <a:t>告一段落，北非</a:t>
            </a:r>
            <a:r>
              <a:rPr lang="zh-TW" altLang="en-US" sz="2000" b="1" dirty="0" smtClean="0"/>
              <a:t>客戶也自</a:t>
            </a:r>
            <a:r>
              <a:rPr lang="en-US" altLang="zh-TW" sz="2000" b="1" dirty="0" smtClean="0"/>
              <a:t>9</a:t>
            </a:r>
            <a:r>
              <a:rPr lang="zh-TW" altLang="en-US" sz="2000" b="1" dirty="0" smtClean="0"/>
              <a:t>月份開始恢復下單，且自</a:t>
            </a:r>
            <a:r>
              <a:rPr lang="en-US" altLang="zh-TW" sz="2000" b="1" dirty="0" smtClean="0"/>
              <a:t>10</a:t>
            </a:r>
            <a:r>
              <a:rPr lang="zh-TW" altLang="en-US" sz="2000" b="1" dirty="0" smtClean="0"/>
              <a:t>月份開始出貨</a:t>
            </a:r>
            <a:r>
              <a:rPr lang="zh-TW" altLang="zh-TW" sz="2000" b="1" dirty="0" smtClean="0">
                <a:solidFill>
                  <a:schemeClr val="tx1">
                    <a:lumMod val="65000"/>
                    <a:lumOff val="35000"/>
                  </a:schemeClr>
                </a:solidFill>
              </a:rPr>
              <a:t>，</a:t>
            </a:r>
            <a:r>
              <a:rPr lang="zh-TW" altLang="en-US" sz="2000" b="1" dirty="0" smtClean="0">
                <a:solidFill>
                  <a:schemeClr val="tx1">
                    <a:lumMod val="65000"/>
                    <a:lumOff val="35000"/>
                  </a:schemeClr>
                </a:solidFill>
              </a:rPr>
              <a:t>對本公司</a:t>
            </a:r>
            <a:r>
              <a:rPr lang="en-US" altLang="zh-TW" sz="2000" b="1" dirty="0" smtClean="0">
                <a:solidFill>
                  <a:schemeClr val="tx1">
                    <a:lumMod val="65000"/>
                    <a:lumOff val="35000"/>
                  </a:schemeClr>
                </a:solidFill>
              </a:rPr>
              <a:t>Q4</a:t>
            </a:r>
            <a:r>
              <a:rPr lang="zh-TW" altLang="en-US" sz="2000" b="1" dirty="0" smtClean="0">
                <a:solidFill>
                  <a:schemeClr val="tx1">
                    <a:lumMod val="65000"/>
                    <a:lumOff val="35000"/>
                  </a:schemeClr>
                </a:solidFill>
              </a:rPr>
              <a:t>營收有正面助益。</a:t>
            </a:r>
            <a:endParaRPr lang="en-US" altLang="zh-TW" sz="2000" dirty="0" smtClean="0">
              <a:solidFill>
                <a:schemeClr val="tx1">
                  <a:lumMod val="65000"/>
                  <a:lumOff val="35000"/>
                </a:schemeClr>
              </a:solidFill>
            </a:endParaRPr>
          </a:p>
          <a:p>
            <a:endParaRPr lang="zh-TW" altLang="en-US" dirty="0">
              <a:solidFill>
                <a:schemeClr val="tx1">
                  <a:lumMod val="65000"/>
                  <a:lumOff val="35000"/>
                </a:schemeClr>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3006992907"/>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北非</a:t>
                      </a: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12,631</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246,380</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404,771</a:t>
                      </a:r>
                    </a:p>
                  </a:txBody>
                  <a:tcPr marL="9525" marR="9525" marT="9525" marB="0" anchor="b"/>
                </a:tc>
              </a:tr>
            </a:tbl>
          </a:graphicData>
        </a:graphic>
      </p:graphicFrame>
    </p:spTree>
    <p:extLst>
      <p:ext uri="{BB962C8B-B14F-4D97-AF65-F5344CB8AC3E}">
        <p14:creationId xmlns:p14="http://schemas.microsoft.com/office/powerpoint/2010/main" val="3473906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b="1" dirty="0" smtClean="0"/>
              <a:t>五、</a:t>
            </a:r>
            <a:r>
              <a:rPr lang="en-US" altLang="zh-TW" b="1" dirty="0" smtClean="0"/>
              <a:t>2021</a:t>
            </a:r>
            <a:r>
              <a:rPr lang="zh-TW" altLang="en-US" b="1" dirty="0" smtClean="0"/>
              <a:t>年 </a:t>
            </a:r>
            <a:r>
              <a:rPr lang="en-US" altLang="zh-TW" b="1" dirty="0" smtClean="0"/>
              <a:t>Q4 &amp; 2022</a:t>
            </a:r>
            <a:r>
              <a:rPr lang="zh-TW" altLang="en-US" b="1" dirty="0" smtClean="0"/>
              <a:t>年</a:t>
            </a:r>
            <a:r>
              <a:rPr lang="en-US" altLang="zh-TW" b="1" dirty="0" smtClean="0"/>
              <a:t> </a:t>
            </a:r>
            <a:r>
              <a:rPr lang="zh-TW" altLang="zh-TW" b="1" dirty="0" smtClean="0"/>
              <a:t>展望</a:t>
            </a:r>
            <a:endParaRPr lang="zh-TW" altLang="en-US" dirty="0"/>
          </a:p>
        </p:txBody>
      </p:sp>
      <p:sp>
        <p:nvSpPr>
          <p:cNvPr id="3" name="內容版面配置區 2"/>
          <p:cNvSpPr>
            <a:spLocks noGrp="1"/>
          </p:cNvSpPr>
          <p:nvPr>
            <p:ph idx="1"/>
          </p:nvPr>
        </p:nvSpPr>
        <p:spPr>
          <a:xfrm>
            <a:off x="971600" y="1772816"/>
            <a:ext cx="6995120" cy="3528392"/>
          </a:xfrm>
        </p:spPr>
        <p:txBody>
          <a:bodyPr>
            <a:normAutofit fontScale="47500" lnSpcReduction="20000"/>
          </a:bodyPr>
          <a:lstStyle/>
          <a:p>
            <a:pPr marL="0" indent="0" algn="just">
              <a:buNone/>
            </a:pPr>
            <a:r>
              <a:rPr lang="en-US" altLang="zh-TW" b="1" dirty="0" smtClean="0"/>
              <a:t>2021</a:t>
            </a:r>
            <a:r>
              <a:rPr lang="zh-TW" altLang="en-US" b="1" dirty="0" smtClean="0"/>
              <a:t>年</a:t>
            </a:r>
            <a:r>
              <a:rPr lang="en-US" altLang="zh-TW" b="1" dirty="0" smtClean="0"/>
              <a:t>Q1~Q3</a:t>
            </a:r>
            <a:r>
              <a:rPr lang="zh-TW" altLang="en-US" b="1" dirty="0" smtClean="0"/>
              <a:t>由於北非客戶因國家政策因素而未下單，以及北美塞港缺櫃導致</a:t>
            </a:r>
            <a:r>
              <a:rPr lang="en-US" altLang="zh-TW" b="1" dirty="0" smtClean="0"/>
              <a:t>Prodigy</a:t>
            </a:r>
            <a:r>
              <a:rPr lang="zh-TW" altLang="en-US" b="1" dirty="0" smtClean="0"/>
              <a:t>出貨延遲，而使本公司</a:t>
            </a:r>
            <a:r>
              <a:rPr lang="en-US" altLang="zh-TW" b="1" dirty="0" smtClean="0"/>
              <a:t>2021</a:t>
            </a:r>
            <a:r>
              <a:rPr lang="zh-TW" altLang="en-US" b="1" dirty="0" smtClean="0"/>
              <a:t>年前三季營收較</a:t>
            </a:r>
            <a:r>
              <a:rPr lang="en-US" altLang="zh-TW" b="1" dirty="0" smtClean="0"/>
              <a:t>2020</a:t>
            </a:r>
            <a:r>
              <a:rPr lang="zh-TW" altLang="en-US" b="1" dirty="0" smtClean="0"/>
              <a:t>年同期營收減少</a:t>
            </a:r>
            <a:r>
              <a:rPr lang="en-US" altLang="zh-TW" b="1" dirty="0" smtClean="0"/>
              <a:t>126,474</a:t>
            </a:r>
            <a:r>
              <a:rPr lang="zh-TW" altLang="en-US" b="1" dirty="0" smtClean="0"/>
              <a:t>仟元，但此期間本公司其他主要客戶出貨仍呈成長趨勢，而自</a:t>
            </a:r>
            <a:r>
              <a:rPr lang="en-US" altLang="zh-TW" b="1" dirty="0" smtClean="0"/>
              <a:t>2021</a:t>
            </a:r>
            <a:r>
              <a:rPr lang="zh-TW" altLang="en-US" b="1" dirty="0" smtClean="0"/>
              <a:t>年</a:t>
            </a:r>
            <a:r>
              <a:rPr lang="en-US" altLang="zh-TW" b="1" dirty="0" smtClean="0"/>
              <a:t>Q4</a:t>
            </a:r>
            <a:r>
              <a:rPr lang="zh-TW" altLang="en-US" b="1" dirty="0" smtClean="0"/>
              <a:t>，北非客戶恢復下單</a:t>
            </a:r>
            <a:r>
              <a:rPr lang="en-US" altLang="zh-TW" b="1" dirty="0" smtClean="0"/>
              <a:t>(</a:t>
            </a:r>
            <a:r>
              <a:rPr lang="zh-TW" altLang="en-US" b="1" dirty="0" smtClean="0"/>
              <a:t>約</a:t>
            </a:r>
            <a:r>
              <a:rPr lang="en-US" altLang="zh-TW" b="1" dirty="0" smtClean="0"/>
              <a:t>USD 370</a:t>
            </a:r>
            <a:r>
              <a:rPr lang="zh-TW" altLang="en-US" b="1" dirty="0" smtClean="0"/>
              <a:t>萬</a:t>
            </a:r>
            <a:r>
              <a:rPr lang="en-US" altLang="zh-TW" b="1" dirty="0" smtClean="0"/>
              <a:t>)</a:t>
            </a:r>
            <a:r>
              <a:rPr lang="zh-TW" altLang="en-US" b="1" dirty="0" smtClean="0"/>
              <a:t>、出貨</a:t>
            </a:r>
            <a:r>
              <a:rPr lang="en-US" altLang="zh-TW" b="1" dirty="0" smtClean="0"/>
              <a:t>(</a:t>
            </a:r>
            <a:r>
              <a:rPr lang="zh-TW" altLang="en-US" b="1" dirty="0" smtClean="0"/>
              <a:t>約</a:t>
            </a:r>
            <a:r>
              <a:rPr lang="en-US" altLang="zh-TW" b="1" dirty="0" smtClean="0"/>
              <a:t>USD 250</a:t>
            </a:r>
            <a:r>
              <a:rPr lang="zh-TW" altLang="en-US" b="1" dirty="0" smtClean="0"/>
              <a:t>萬</a:t>
            </a:r>
            <a:r>
              <a:rPr lang="en-US" altLang="zh-TW" b="1" dirty="0" smtClean="0"/>
              <a:t>)</a:t>
            </a:r>
            <a:r>
              <a:rPr lang="zh-TW" altLang="en-US" b="1" dirty="0" smtClean="0"/>
              <a:t>，北美客戶</a:t>
            </a:r>
            <a:r>
              <a:rPr lang="zh-TW" altLang="zh-TW" b="1" dirty="0" smtClean="0"/>
              <a:t>自</a:t>
            </a:r>
            <a:r>
              <a:rPr lang="en-US" altLang="zh-TW" b="1" dirty="0"/>
              <a:t>9</a:t>
            </a:r>
            <a:r>
              <a:rPr lang="zh-TW" altLang="zh-TW" b="1" dirty="0" smtClean="0"/>
              <a:t>月出貨恢復正常</a:t>
            </a:r>
            <a:r>
              <a:rPr lang="zh-TW" altLang="en-US" b="1" dirty="0"/>
              <a:t>；</a:t>
            </a:r>
            <a:r>
              <a:rPr lang="zh-TW" altLang="zh-TW" b="1" dirty="0" smtClean="0"/>
              <a:t>我們</a:t>
            </a:r>
            <a:r>
              <a:rPr lang="zh-TW" altLang="zh-TW" b="1" dirty="0"/>
              <a:t>相信，</a:t>
            </a:r>
            <a:r>
              <a:rPr lang="en-US" altLang="zh-TW" b="1" dirty="0" smtClean="0"/>
              <a:t>2021</a:t>
            </a:r>
            <a:r>
              <a:rPr lang="zh-TW" altLang="en-US" b="1" dirty="0" smtClean="0"/>
              <a:t>年</a:t>
            </a:r>
            <a:r>
              <a:rPr lang="en-US" altLang="zh-TW" b="1" dirty="0" smtClean="0"/>
              <a:t>Q3</a:t>
            </a:r>
            <a:r>
              <a:rPr lang="zh-TW" altLang="en-US" b="1" dirty="0" smtClean="0"/>
              <a:t>之前</a:t>
            </a:r>
            <a:r>
              <a:rPr lang="zh-TW" altLang="zh-TW" b="1" dirty="0" smtClean="0"/>
              <a:t>應</a:t>
            </a:r>
            <a:r>
              <a:rPr lang="zh-TW" altLang="zh-TW" b="1" dirty="0"/>
              <a:t>是我們今年營運上的</a:t>
            </a:r>
            <a:r>
              <a:rPr lang="zh-TW" altLang="zh-TW" b="1" dirty="0" smtClean="0"/>
              <a:t>低</a:t>
            </a:r>
            <a:r>
              <a:rPr lang="zh-TW" altLang="en-US" b="1" dirty="0" smtClean="0"/>
              <a:t>谷</a:t>
            </a:r>
            <a:r>
              <a:rPr lang="zh-TW" altLang="zh-TW" b="1" dirty="0" smtClean="0"/>
              <a:t>，</a:t>
            </a:r>
            <a:r>
              <a:rPr lang="en-US" altLang="zh-TW" b="1" dirty="0" smtClean="0"/>
              <a:t>2021</a:t>
            </a:r>
            <a:r>
              <a:rPr lang="zh-TW" altLang="en-US" b="1" dirty="0" smtClean="0"/>
              <a:t>年</a:t>
            </a:r>
            <a:r>
              <a:rPr lang="en-US" altLang="zh-TW" b="1" dirty="0" smtClean="0"/>
              <a:t>Q4 </a:t>
            </a:r>
            <a:r>
              <a:rPr lang="zh-TW" altLang="en-US" b="1" dirty="0" smtClean="0"/>
              <a:t>我們的營運</a:t>
            </a:r>
            <a:r>
              <a:rPr lang="zh-TW" altLang="zh-TW" b="1" dirty="0" smtClean="0"/>
              <a:t>將會</a:t>
            </a:r>
            <a:r>
              <a:rPr lang="zh-TW" altLang="en-US" b="1" dirty="0" smtClean="0"/>
              <a:t>漸入佳境。</a:t>
            </a:r>
            <a:endParaRPr lang="en-US" altLang="zh-TW" b="1" dirty="0" smtClean="0"/>
          </a:p>
          <a:p>
            <a:pPr marL="0" indent="0" algn="just">
              <a:buNone/>
            </a:pPr>
            <a:r>
              <a:rPr lang="zh-TW" altLang="en-US" b="1" dirty="0" smtClean="0"/>
              <a:t>展望</a:t>
            </a:r>
            <a:r>
              <a:rPr lang="en-US" altLang="zh-TW" b="1" dirty="0" smtClean="0"/>
              <a:t>2022</a:t>
            </a:r>
            <a:r>
              <a:rPr lang="zh-TW" altLang="en-US" b="1" dirty="0"/>
              <a:t>年，北非客戶已確認</a:t>
            </a:r>
            <a:r>
              <a:rPr lang="en-US" altLang="zh-TW" b="1" dirty="0"/>
              <a:t>Q1</a:t>
            </a:r>
            <a:r>
              <a:rPr lang="zh-TW" altLang="en-US" b="1" dirty="0"/>
              <a:t>訂單</a:t>
            </a:r>
            <a:r>
              <a:rPr lang="zh-TW" altLang="en-US" b="1" dirty="0"/>
              <a:t>，北美客戶</a:t>
            </a:r>
            <a:r>
              <a:rPr lang="zh-TW" altLang="en-US" b="1" dirty="0" smtClean="0"/>
              <a:t>、歐洲客戶</a:t>
            </a:r>
            <a:r>
              <a:rPr lang="zh-TW" altLang="en-US" b="1" dirty="0" smtClean="0"/>
              <a:t>也</a:t>
            </a:r>
            <a:r>
              <a:rPr lang="zh-TW" altLang="en-US" b="1" dirty="0"/>
              <a:t>在穩定中成長</a:t>
            </a:r>
            <a:r>
              <a:rPr lang="zh-TW" altLang="en-US" b="1" dirty="0" smtClean="0"/>
              <a:t>，巴西市場則因</a:t>
            </a:r>
            <a:r>
              <a:rPr lang="en-US" altLang="zh-TW" b="1" dirty="0" smtClean="0"/>
              <a:t>2021</a:t>
            </a:r>
            <a:r>
              <a:rPr lang="zh-TW" altLang="en-US" b="1" dirty="0" smtClean="0"/>
              <a:t>年積極拓展而將進一步擴大市佔率，相信未來的一年將是樂觀的一年，訊映光電將秉持專注本業，為公司、股東創造最大利益的一貫理念，讓訊映光電更為茁壯。</a:t>
            </a:r>
            <a:endParaRPr lang="zh-TW" altLang="en-US"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10</a:t>
            </a:fld>
            <a:endParaRPr lang="zh-TW" altLang="en-US" dirty="0"/>
          </a:p>
        </p:txBody>
      </p:sp>
    </p:spTree>
    <p:extLst>
      <p:ext uri="{BB962C8B-B14F-4D97-AF65-F5344CB8AC3E}">
        <p14:creationId xmlns:p14="http://schemas.microsoft.com/office/powerpoint/2010/main" val="180278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00201"/>
            <a:ext cx="8229600" cy="2476871"/>
          </a:xfrm>
        </p:spPr>
        <p:txBody>
          <a:bodyPr>
            <a:normAutofit lnSpcReduction="10000"/>
          </a:bodyPr>
          <a:lstStyle/>
          <a:p>
            <a:pPr marL="0" indent="0" algn="ctr">
              <a:buNone/>
            </a:pPr>
            <a:endParaRPr lang="en-US" altLang="zh-TW" b="1" dirty="0" smtClean="0"/>
          </a:p>
          <a:p>
            <a:pPr marL="0" indent="0" algn="ctr">
              <a:buNone/>
            </a:pPr>
            <a:r>
              <a:rPr lang="en-US" altLang="zh-TW" sz="6600" b="1" dirty="0" smtClean="0"/>
              <a:t>Q &amp; A</a:t>
            </a:r>
            <a:endParaRPr lang="zh-TW" altLang="zh-TW" sz="4400"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11</a:t>
            </a:fld>
            <a:endParaRPr lang="zh-TW" altLang="en-US" dirty="0"/>
          </a:p>
        </p:txBody>
      </p:sp>
    </p:spTree>
    <p:extLst>
      <p:ext uri="{BB962C8B-B14F-4D97-AF65-F5344CB8AC3E}">
        <p14:creationId xmlns:p14="http://schemas.microsoft.com/office/powerpoint/2010/main" val="1069775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endParaRPr lang="en-US" altLang="zh-TW" b="1" dirty="0" smtClean="0"/>
          </a:p>
          <a:p>
            <a:pPr marL="0" indent="0" algn="ctr">
              <a:buNone/>
            </a:pPr>
            <a:r>
              <a:rPr lang="zh-TW" altLang="en-US" sz="3600" b="1" dirty="0" smtClean="0"/>
              <a:t>感</a:t>
            </a:r>
            <a:r>
              <a:rPr lang="zh-TW" altLang="zh-TW" sz="3600" b="1" dirty="0" smtClean="0"/>
              <a:t>謝</a:t>
            </a:r>
            <a:r>
              <a:rPr lang="zh-TW" altLang="zh-TW" sz="3600" b="1" dirty="0"/>
              <a:t>您</a:t>
            </a:r>
            <a:r>
              <a:rPr lang="zh-TW" altLang="zh-TW" sz="3600" b="1" dirty="0" smtClean="0"/>
              <a:t>的</a:t>
            </a:r>
            <a:r>
              <a:rPr lang="zh-TW" altLang="en-US" sz="3600" b="1" dirty="0" smtClean="0"/>
              <a:t>蒞臨</a:t>
            </a:r>
            <a:endParaRPr lang="en-US" altLang="zh-TW" sz="3600" b="1" dirty="0" smtClean="0"/>
          </a:p>
          <a:p>
            <a:pPr marL="0" indent="0" algn="ctr">
              <a:buNone/>
            </a:pPr>
            <a:r>
              <a:rPr lang="en-US" altLang="zh-TW" sz="2000" b="1" dirty="0" smtClean="0"/>
              <a:t>2021/12/30</a:t>
            </a:r>
            <a:endParaRPr lang="zh-TW" altLang="zh-TW" sz="2000"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12</a:t>
            </a:fld>
            <a:endParaRPr lang="zh-TW" altLang="en-US" dirty="0"/>
          </a:p>
        </p:txBody>
      </p:sp>
    </p:spTree>
    <p:extLst>
      <p:ext uri="{BB962C8B-B14F-4D97-AF65-F5344CB8AC3E}">
        <p14:creationId xmlns:p14="http://schemas.microsoft.com/office/powerpoint/2010/main" val="1503632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1</a:t>
            </a:fld>
            <a:endParaRPr lang="zh-TW" altLang="en-US" dirty="0"/>
          </a:p>
        </p:txBody>
      </p:sp>
      <p:sp>
        <p:nvSpPr>
          <p:cNvPr id="5" name="標題 1"/>
          <p:cNvSpPr>
            <a:spLocks noGrp="1"/>
          </p:cNvSpPr>
          <p:nvPr>
            <p:ph type="title"/>
          </p:nvPr>
        </p:nvSpPr>
        <p:spPr>
          <a:xfrm>
            <a:off x="576064" y="197768"/>
            <a:ext cx="8028384" cy="1143000"/>
          </a:xfrm>
        </p:spPr>
        <p:txBody>
          <a:bodyPr/>
          <a:lstStyle/>
          <a:p>
            <a:r>
              <a:rPr lang="en-US" altLang="zh-TW" b="1" dirty="0"/>
              <a:t>Disclaimers</a:t>
            </a:r>
            <a:endParaRPr lang="zh-TW" altLang="en-US" b="1" dirty="0"/>
          </a:p>
        </p:txBody>
      </p:sp>
      <p:sp>
        <p:nvSpPr>
          <p:cNvPr id="6" name="內容版面配置區 2"/>
          <p:cNvSpPr>
            <a:spLocks noGrp="1"/>
          </p:cNvSpPr>
          <p:nvPr>
            <p:ph idx="1"/>
          </p:nvPr>
        </p:nvSpPr>
        <p:spPr>
          <a:xfrm>
            <a:off x="457200" y="1600201"/>
            <a:ext cx="8229600" cy="4277072"/>
          </a:xfrm>
        </p:spPr>
        <p:txBody>
          <a:bodyPr>
            <a:normAutofit fontScale="40000" lnSpcReduction="20000"/>
          </a:bodyPr>
          <a:lstStyle/>
          <a:p>
            <a:r>
              <a:rPr lang="en-US" altLang="zh-TW" dirty="0"/>
              <a:t>The above statements pertaining to future projections consist of the expectations, opinions, outlooks, or predictions of our company and its affiliates based on information available at the time the statements were made. Such statements may be affected by known and unknown risks and inherent uncertainties, the existence or occurrence of facts or factors that differ from the assumptions, suppositions, or judgments of the Company, or other factors. Consequently, there may be significant discrepancies between actual results regarding the Company's future earnings, management results, financial conditions, and other matters as explicitly or implicitly referred to in the statements and the statements’ content.</a:t>
            </a:r>
          </a:p>
          <a:p>
            <a:r>
              <a:rPr lang="en-US" altLang="zh-TW" dirty="0"/>
              <a:t>The presentation is provided exclusively for the purpose of providing information and not for soliciting investments or recommending the buying or selling of specific shares or products. No warranty is made by the company concerning the accuracy or completeness of the information and the company will not be liable for any damages arising from the use of the Information thereof.</a:t>
            </a:r>
          </a:p>
          <a:p>
            <a:r>
              <a:rPr lang="zh-TW" altLang="en-US" dirty="0"/>
              <a:t>本報告內容係依現有資訊而編制，說明中的財務或相關資訊可能包含一些對本公司及子公司未來前景的說明，這些說明易受重大的風險和不確定性因素影響，致使最後結果與原先的說明有所差異，故本公司特此聲明，本報告中的內容，僅為資訊流通之目的而公佈，並非投資建議，本公司不對報告內容的正確性、完整性或任何使用本報告內容所產生的損害負任何責任。</a:t>
            </a:r>
          </a:p>
          <a:p>
            <a:endParaRPr lang="zh-TW" altLang="en-US" dirty="0"/>
          </a:p>
        </p:txBody>
      </p:sp>
    </p:spTree>
    <p:extLst>
      <p:ext uri="{BB962C8B-B14F-4D97-AF65-F5344CB8AC3E}">
        <p14:creationId xmlns:p14="http://schemas.microsoft.com/office/powerpoint/2010/main" val="165853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971600" y="1890804"/>
            <a:ext cx="3168352" cy="461665"/>
          </a:xfrm>
          <a:prstGeom prst="rect">
            <a:avLst/>
          </a:prstGeom>
          <a:noFill/>
        </p:spPr>
        <p:txBody>
          <a:bodyPr wrap="square" rtlCol="0">
            <a:spAutoFit/>
          </a:bodyPr>
          <a:lstStyle/>
          <a:p>
            <a:r>
              <a:rPr lang="zh-TW" altLang="en-US" sz="2400" b="1" dirty="0" smtClean="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一、</a:t>
            </a:r>
            <a:r>
              <a:rPr lang="en-US" altLang="zh-TW" sz="2400" b="1" dirty="0" smtClean="0">
                <a:solidFill>
                  <a:schemeClr val="tx1">
                    <a:lumMod val="65000"/>
                    <a:lumOff val="35000"/>
                  </a:schemeClr>
                </a:solidFill>
                <a:latin typeface="Adobe 繁黑體 Std B" pitchFamily="34" charset="-120"/>
                <a:ea typeface="Adobe 繁黑體 Std B" pitchFamily="34" charset="-120"/>
              </a:rPr>
              <a:t> </a:t>
            </a:r>
            <a:r>
              <a:rPr lang="zh-TW" altLang="zh-TW" sz="2400" b="1" dirty="0" smtClean="0">
                <a:solidFill>
                  <a:schemeClr val="tx1">
                    <a:lumMod val="65000"/>
                    <a:lumOff val="35000"/>
                  </a:schemeClr>
                </a:solidFill>
                <a:latin typeface="Adobe 繁黑體 Std B" pitchFamily="34" charset="-120"/>
                <a:ea typeface="Adobe 繁黑體 Std B" pitchFamily="34" charset="-120"/>
              </a:rPr>
              <a:t>本公司</a:t>
            </a:r>
            <a:r>
              <a:rPr lang="zh-TW" altLang="zh-TW" sz="2400" b="1" dirty="0">
                <a:solidFill>
                  <a:schemeClr val="tx1">
                    <a:lumMod val="65000"/>
                    <a:lumOff val="35000"/>
                  </a:schemeClr>
                </a:solidFill>
                <a:latin typeface="Adobe 繁黑體 Std B" pitchFamily="34" charset="-120"/>
                <a:ea typeface="Adobe 繁黑體 Std B" pitchFamily="34" charset="-120"/>
              </a:rPr>
              <a:t>產品量值</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3" name="文字方塊 12"/>
          <p:cNvSpPr txBox="1"/>
          <p:nvPr/>
        </p:nvSpPr>
        <p:spPr>
          <a:xfrm>
            <a:off x="971600" y="3240176"/>
            <a:ext cx="2808312" cy="461665"/>
          </a:xfrm>
          <a:prstGeom prst="rect">
            <a:avLst/>
          </a:prstGeom>
          <a:noFill/>
        </p:spPr>
        <p:txBody>
          <a:bodyPr wrap="square" rtlCol="0">
            <a:spAutoFit/>
          </a:bodyPr>
          <a:lstStyle/>
          <a:p>
            <a:r>
              <a:rPr lang="zh-TW" altLang="en-US" sz="2400" b="1" dirty="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二、</a:t>
            </a:r>
            <a:r>
              <a:rPr lang="zh-TW" altLang="en-US" sz="2400" b="1" dirty="0" smtClean="0">
                <a:solidFill>
                  <a:schemeClr val="tx1">
                    <a:lumMod val="65000"/>
                    <a:lumOff val="35000"/>
                  </a:schemeClr>
                </a:solidFill>
                <a:latin typeface="Adobe 繁黑體 Std B" pitchFamily="34" charset="-120"/>
                <a:ea typeface="Adobe 繁黑體 Std B" pitchFamily="34" charset="-120"/>
              </a:rPr>
              <a:t>新產品</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5" name="文字方塊 14"/>
          <p:cNvSpPr txBox="1"/>
          <p:nvPr/>
        </p:nvSpPr>
        <p:spPr>
          <a:xfrm>
            <a:off x="971600" y="4561964"/>
            <a:ext cx="3168352" cy="461665"/>
          </a:xfrm>
          <a:prstGeom prst="rect">
            <a:avLst/>
          </a:prstGeom>
          <a:noFill/>
        </p:spPr>
        <p:txBody>
          <a:bodyPr wrap="square" rtlCol="0">
            <a:spAutoFit/>
          </a:bodyPr>
          <a:lstStyle/>
          <a:p>
            <a:r>
              <a:rPr lang="zh-TW" altLang="en-US" sz="2400" b="1" dirty="0" smtClean="0">
                <a:solidFill>
                  <a:schemeClr val="tx1">
                    <a:lumMod val="65000"/>
                    <a:lumOff val="35000"/>
                  </a:schemeClr>
                </a:solidFill>
                <a:latin typeface="Adobe 繁黑體 Std B" pitchFamily="34" charset="-120"/>
                <a:ea typeface="Adobe 繁黑體 Std B" pitchFamily="34" charset="-120"/>
                <a:cs typeface="Arial" panose="020B0604020202020204" pitchFamily="34" charset="0"/>
              </a:rPr>
              <a:t>三、</a:t>
            </a:r>
            <a:r>
              <a:rPr lang="en-US" altLang="zh-TW" sz="2400" b="1" dirty="0" smtClean="0">
                <a:solidFill>
                  <a:schemeClr val="tx1">
                    <a:lumMod val="65000"/>
                    <a:lumOff val="35000"/>
                  </a:schemeClr>
                </a:solidFill>
                <a:latin typeface="Adobe 繁黑體 Std B" pitchFamily="34" charset="-120"/>
                <a:ea typeface="Adobe 繁黑體 Std B" pitchFamily="34" charset="-120"/>
                <a:cs typeface="Arial" panose="020B0604020202020204" pitchFamily="34" charset="0"/>
              </a:rPr>
              <a:t> </a:t>
            </a:r>
            <a:r>
              <a:rPr lang="zh-TW" altLang="en-US" sz="2400" b="1" dirty="0" smtClean="0">
                <a:solidFill>
                  <a:schemeClr val="tx1">
                    <a:lumMod val="65000"/>
                    <a:lumOff val="35000"/>
                  </a:schemeClr>
                </a:solidFill>
                <a:latin typeface="Adobe 繁黑體 Std B" pitchFamily="34" charset="-120"/>
                <a:ea typeface="Adobe 繁黑體 Std B" pitchFamily="34" charset="-120"/>
              </a:rPr>
              <a:t>前五大客戶概況</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7" name="文字方塊 16"/>
          <p:cNvSpPr txBox="1"/>
          <p:nvPr/>
        </p:nvSpPr>
        <p:spPr>
          <a:xfrm>
            <a:off x="4930245" y="1890804"/>
            <a:ext cx="2808312" cy="461665"/>
          </a:xfrm>
          <a:prstGeom prst="rect">
            <a:avLst/>
          </a:prstGeom>
          <a:noFill/>
        </p:spPr>
        <p:txBody>
          <a:bodyPr wrap="square" rtlCol="0">
            <a:spAutoFit/>
          </a:bodyPr>
          <a:lstStyle/>
          <a:p>
            <a:r>
              <a:rPr lang="zh-TW" altLang="en-US" sz="2400" b="1" dirty="0" smtClean="0">
                <a:solidFill>
                  <a:schemeClr val="tx1">
                    <a:lumMod val="65000"/>
                    <a:lumOff val="35000"/>
                  </a:schemeClr>
                </a:solidFill>
                <a:latin typeface="Adobe 繁黑體 Std B" pitchFamily="34" charset="-120"/>
                <a:ea typeface="Adobe 繁黑體 Std B" pitchFamily="34" charset="-120"/>
              </a:rPr>
              <a:t>四、重點客戶報告</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21" name="文字方塊 20"/>
          <p:cNvSpPr txBox="1"/>
          <p:nvPr/>
        </p:nvSpPr>
        <p:spPr>
          <a:xfrm>
            <a:off x="4930244" y="3240176"/>
            <a:ext cx="3593647" cy="461665"/>
          </a:xfrm>
          <a:prstGeom prst="rect">
            <a:avLst/>
          </a:prstGeom>
          <a:noFill/>
        </p:spPr>
        <p:txBody>
          <a:bodyPr wrap="square" rtlCol="0">
            <a:spAutoFit/>
          </a:bodyPr>
          <a:lstStyle/>
          <a:p>
            <a:r>
              <a:rPr lang="zh-TW" altLang="en-US" sz="2400" b="1" dirty="0" smtClean="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五、</a:t>
            </a:r>
            <a:r>
              <a:rPr lang="en-US" altLang="zh-TW" sz="2400" b="1" dirty="0" smtClean="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 2021 Q &amp; 2022</a:t>
            </a:r>
            <a:r>
              <a:rPr lang="zh-TW" altLang="zh-TW" sz="2400" b="1" dirty="0" smtClean="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展望</a:t>
            </a:r>
            <a:endParaRPr lang="zh-TW" altLang="en-US" sz="2400" b="1" dirty="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endParaRPr>
          </a:p>
        </p:txBody>
      </p:sp>
      <p:sp>
        <p:nvSpPr>
          <p:cNvPr id="2" name="標題 1"/>
          <p:cNvSpPr>
            <a:spLocks noGrp="1"/>
          </p:cNvSpPr>
          <p:nvPr>
            <p:ph type="title"/>
          </p:nvPr>
        </p:nvSpPr>
        <p:spPr/>
        <p:txBody>
          <a:bodyPr/>
          <a:lstStyle/>
          <a:p>
            <a:r>
              <a:rPr lang="zh-TW" altLang="en-US" dirty="0"/>
              <a:t>簡報大綱</a:t>
            </a:r>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2</a:t>
            </a:fld>
            <a:endParaRPr lang="zh-TW" altLang="en-US" dirty="0"/>
          </a:p>
        </p:txBody>
      </p:sp>
      <p:cxnSp>
        <p:nvCxnSpPr>
          <p:cNvPr id="5" name="直線單箭頭接點 4"/>
          <p:cNvCxnSpPr/>
          <p:nvPr/>
        </p:nvCxnSpPr>
        <p:spPr>
          <a:xfrm flipH="1">
            <a:off x="971600" y="189080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34" name="Rectangle 11"/>
          <p:cNvSpPr>
            <a:spLocks/>
          </p:cNvSpPr>
          <p:nvPr/>
        </p:nvSpPr>
        <p:spPr bwMode="auto">
          <a:xfrm>
            <a:off x="1378392" y="3750385"/>
            <a:ext cx="2448272" cy="693658"/>
          </a:xfrm>
          <a:prstGeom prst="rect">
            <a:avLst/>
          </a:prstGeom>
          <a:noFill/>
          <a:ln>
            <a:noFill/>
          </a:ln>
          <a:effectLst/>
          <a:extLst/>
        </p:spPr>
        <p:txBody>
          <a:bodyPr lIns="0" tIns="0" rIns="0" bIns="0" anchor="t" anchorCtr="0"/>
          <a:lstStyle/>
          <a:p>
            <a:pPr>
              <a:spcBef>
                <a:spcPts val="200"/>
              </a:spcBef>
            </a:pPr>
            <a:r>
              <a:rPr lang="zh-TW" altLang="en-US" sz="1400" dirty="0" smtClean="0">
                <a:solidFill>
                  <a:schemeClr val="tx1">
                    <a:lumMod val="65000"/>
                    <a:lumOff val="35000"/>
                  </a:schemeClr>
                </a:solidFill>
                <a:latin typeface="Adobe 繁黑體 Std B" pitchFamily="34" charset="-120"/>
                <a:ea typeface="Adobe 繁黑體 Std B" pitchFamily="34" charset="-120"/>
              </a:rPr>
              <a:t>輔聽器</a:t>
            </a:r>
            <a:r>
              <a:rPr lang="en-US" altLang="zh-TW" sz="1400" dirty="0" smtClean="0">
                <a:solidFill>
                  <a:schemeClr val="tx1">
                    <a:lumMod val="65000"/>
                    <a:lumOff val="35000"/>
                  </a:schemeClr>
                </a:solidFill>
                <a:latin typeface="Adobe 繁黑體 Std B" pitchFamily="34" charset="-120"/>
                <a:ea typeface="Adobe 繁黑體 Std B" pitchFamily="34" charset="-120"/>
              </a:rPr>
              <a:t>/</a:t>
            </a:r>
            <a:r>
              <a:rPr lang="zh-TW" altLang="en-US" sz="1400" dirty="0" smtClean="0">
                <a:solidFill>
                  <a:schemeClr val="tx1">
                    <a:lumMod val="65000"/>
                    <a:lumOff val="35000"/>
                  </a:schemeClr>
                </a:solidFill>
                <a:latin typeface="Adobe 繁黑體 Std B" pitchFamily="34" charset="-120"/>
                <a:ea typeface="Adobe 繁黑體 Std B" pitchFamily="34" charset="-120"/>
              </a:rPr>
              <a:t>助聽器</a:t>
            </a:r>
            <a:endParaRPr lang="en-US" altLang="zh-TW" sz="1400" dirty="0" smtClean="0">
              <a:solidFill>
                <a:schemeClr val="tx1">
                  <a:lumMod val="65000"/>
                  <a:lumOff val="35000"/>
                </a:schemeClr>
              </a:solidFill>
              <a:latin typeface="Adobe 繁黑體 Std B" pitchFamily="34" charset="-120"/>
              <a:ea typeface="Adobe 繁黑體 Std B" pitchFamily="34" charset="-120"/>
            </a:endParaRPr>
          </a:p>
          <a:p>
            <a:pPr>
              <a:spcBef>
                <a:spcPts val="200"/>
              </a:spcBef>
            </a:pPr>
            <a:r>
              <a:rPr lang="zh-TW" altLang="en-US" sz="1400" dirty="0" smtClean="0">
                <a:solidFill>
                  <a:schemeClr val="tx1">
                    <a:lumMod val="65000"/>
                    <a:lumOff val="35000"/>
                  </a:schemeClr>
                </a:solidFill>
                <a:latin typeface="Adobe 繁黑體 Std B" pitchFamily="34" charset="-120"/>
                <a:ea typeface="Adobe 繁黑體 Std B" pitchFamily="34" charset="-120"/>
              </a:rPr>
              <a:t>霧化器</a:t>
            </a:r>
            <a:endParaRPr lang="en-US" altLang="zh-TW" sz="1400" dirty="0" smtClean="0">
              <a:solidFill>
                <a:schemeClr val="tx1">
                  <a:lumMod val="65000"/>
                  <a:lumOff val="35000"/>
                </a:schemeClr>
              </a:solidFill>
              <a:latin typeface="Adobe 繁黑體 Std B" pitchFamily="34" charset="-120"/>
              <a:ea typeface="Adobe 繁黑體 Std B" pitchFamily="34" charset="-120"/>
            </a:endParaRPr>
          </a:p>
          <a:p>
            <a:pPr>
              <a:spcBef>
                <a:spcPts val="200"/>
              </a:spcBef>
            </a:pPr>
            <a:r>
              <a:rPr lang="zh-TW" altLang="en-US" sz="1400" dirty="0" smtClean="0">
                <a:solidFill>
                  <a:schemeClr val="tx1">
                    <a:lumMod val="65000"/>
                    <a:lumOff val="35000"/>
                  </a:schemeClr>
                </a:solidFill>
                <a:latin typeface="Adobe 繁黑體 Std B" pitchFamily="34" charset="-120"/>
                <a:ea typeface="Adobe 繁黑體 Std B" pitchFamily="34" charset="-120"/>
              </a:rPr>
              <a:t>金屬試片</a:t>
            </a:r>
            <a:endParaRPr lang="zh-TW" altLang="en-US" sz="1400" dirty="0">
              <a:solidFill>
                <a:schemeClr val="tx1">
                  <a:lumMod val="65000"/>
                  <a:lumOff val="35000"/>
                </a:schemeClr>
              </a:solidFill>
              <a:latin typeface="Adobe 繁黑體 Std B" pitchFamily="34" charset="-120"/>
              <a:ea typeface="Adobe 繁黑體 Std B" pitchFamily="34" charset="-120"/>
            </a:endParaRPr>
          </a:p>
        </p:txBody>
      </p:sp>
      <p:cxnSp>
        <p:nvCxnSpPr>
          <p:cNvPr id="23" name="直線單箭頭接點 22"/>
          <p:cNvCxnSpPr/>
          <p:nvPr/>
        </p:nvCxnSpPr>
        <p:spPr>
          <a:xfrm flipH="1">
            <a:off x="4930245" y="189080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4" name="直線單箭頭接點 23"/>
          <p:cNvCxnSpPr/>
          <p:nvPr/>
        </p:nvCxnSpPr>
        <p:spPr>
          <a:xfrm flipH="1">
            <a:off x="971600" y="3240176"/>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5" name="直線單箭頭接點 24"/>
          <p:cNvCxnSpPr/>
          <p:nvPr/>
        </p:nvCxnSpPr>
        <p:spPr>
          <a:xfrm flipH="1">
            <a:off x="971600" y="456196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6" name="直線單箭頭接點 25"/>
          <p:cNvCxnSpPr/>
          <p:nvPr/>
        </p:nvCxnSpPr>
        <p:spPr>
          <a:xfrm flipH="1">
            <a:off x="4930245" y="3240176"/>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7" name="直線單箭頭接點 26"/>
          <p:cNvCxnSpPr/>
          <p:nvPr/>
        </p:nvCxnSpPr>
        <p:spPr>
          <a:xfrm flipH="1">
            <a:off x="4930245" y="4561964"/>
            <a:ext cx="3382931"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535032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一、</a:t>
            </a:r>
            <a:r>
              <a:rPr lang="zh-TW" altLang="zh-TW" b="1" dirty="0" smtClean="0"/>
              <a:t>本公司</a:t>
            </a:r>
            <a:r>
              <a:rPr lang="zh-TW" altLang="zh-TW" b="1" dirty="0"/>
              <a:t>產品量值</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476119342"/>
              </p:ext>
            </p:extLst>
          </p:nvPr>
        </p:nvGraphicFramePr>
        <p:xfrm>
          <a:off x="457200" y="2060848"/>
          <a:ext cx="8219254" cy="2555240"/>
        </p:xfrm>
        <a:graphic>
          <a:graphicData uri="http://schemas.openxmlformats.org/drawingml/2006/table">
            <a:tbl>
              <a:tblPr firstRow="1" bandRow="1">
                <a:tableStyleId>{7DF18680-E054-41AD-8BC1-D1AEF772440D}</a:tableStyleId>
              </a:tblPr>
              <a:tblGrid>
                <a:gridCol w="1142454"/>
                <a:gridCol w="884600"/>
                <a:gridCol w="884600"/>
                <a:gridCol w="778448"/>
                <a:gridCol w="990752"/>
                <a:gridCol w="884600"/>
                <a:gridCol w="813832"/>
                <a:gridCol w="778448"/>
                <a:gridCol w="1061520"/>
              </a:tblGrid>
              <a:tr h="370840">
                <a:tc>
                  <a:txBody>
                    <a:bodyPr/>
                    <a:lstStyle/>
                    <a:p>
                      <a:pPr algn="ctr" fontAlgn="ctr"/>
                      <a:r>
                        <a:rPr lang="zh-TW" altLang="en-US" sz="2000" u="none" strike="noStrike" dirty="0">
                          <a:effectLst/>
                          <a:latin typeface="Adobe 繁黑體 Std B" pitchFamily="34" charset="-120"/>
                          <a:ea typeface="Adobe 繁黑體 Std B" pitchFamily="34" charset="-120"/>
                          <a:cs typeface="Arial" panose="020B0604020202020204" pitchFamily="34" charset="0"/>
                        </a:rPr>
                        <a:t>年度</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gridSpan="2">
                  <a:txBody>
                    <a:bodyPr/>
                    <a:lstStyle/>
                    <a:p>
                      <a:pPr algn="ctr" fontAlgn="ct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年度</a:t>
                      </a:r>
                      <a:endParaRPr lang="en-US" altLang="zh-TW" sz="2000" u="none" strike="noStrike" dirty="0" smtClean="0">
                        <a:effectLst/>
                        <a:latin typeface="Adobe 繁黑體 Std B" pitchFamily="34" charset="-120"/>
                        <a:ea typeface="Adobe 繁黑體 Std B" pitchFamily="34" charset="-120"/>
                        <a:cs typeface="Arial" panose="020B0604020202020204" pitchFamily="34" charset="0"/>
                      </a:endParaRPr>
                    </a:p>
                    <a:p>
                      <a:pPr algn="ctr" fontAlgn="ctr"/>
                      <a:r>
                        <a:rPr lang="zh-TW" altLang="en-US" sz="2000" b="1" i="0" u="none" strike="noStrike" dirty="0" smtClean="0">
                          <a:solidFill>
                            <a:schemeClr val="bg1">
                              <a:lumMod val="95000"/>
                            </a:schemeClr>
                          </a:solidFill>
                          <a:effectLst/>
                          <a:latin typeface="Adobe 繁黑體 Std B" pitchFamily="34" charset="-120"/>
                          <a:ea typeface="Adobe 繁黑體 Std B" pitchFamily="34" charset="-120"/>
                          <a:cs typeface="Arial" panose="020B0604020202020204" pitchFamily="34" charset="0"/>
                        </a:rPr>
                        <a:t>第三季</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c gridSpan="2">
                  <a:txBody>
                    <a:bodyPr/>
                    <a:lstStyle/>
                    <a:p>
                      <a:pPr algn="ctr" fontAlgn="ct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年度</a:t>
                      </a:r>
                    </a:p>
                    <a:p>
                      <a:pPr algn="ctr" fontAlgn="ct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第三季</a:t>
                      </a:r>
                    </a:p>
                  </a:txBody>
                  <a:tcPr marL="45720" marR="45720" anchor="ctr"/>
                </a:tc>
                <a:tc hMerge="1">
                  <a:txBody>
                    <a:bodyPr/>
                    <a:lstStyle/>
                    <a:p>
                      <a:endParaRPr lang="zh-TW" altLang="en-US"/>
                    </a:p>
                  </a:txBody>
                  <a:tcPr/>
                </a:tc>
                <a:tc gridSpan="2">
                  <a:txBody>
                    <a:bodyPr/>
                    <a:lstStyle/>
                    <a:p>
                      <a:pPr algn="ctr" fontAlgn="ctr"/>
                      <a:r>
                        <a:rPr lang="zh-TW" altLang="en-US" sz="2000" u="none" strike="noStrike" dirty="0">
                          <a:effectLst/>
                          <a:latin typeface="Adobe 繁黑體 Std B" pitchFamily="34" charset="-120"/>
                          <a:ea typeface="Adobe 繁黑體 Std B" pitchFamily="34" charset="-120"/>
                          <a:cs typeface="Arial" panose="020B0604020202020204" pitchFamily="34" charset="0"/>
                        </a:rPr>
                        <a:t>成長率</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c gridSpan="2">
                  <a:txBody>
                    <a:bodyPr/>
                    <a:lstStyle/>
                    <a:p>
                      <a:pPr algn="ctr" fontAlgn="ct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年度</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r>
              <a:tr h="370840">
                <a:tc>
                  <a:txBody>
                    <a:bodyPr/>
                    <a:lstStyle/>
                    <a:p>
                      <a:pPr algn="l"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主要產品</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量</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值</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量</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值</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a:effectLst/>
                          <a:latin typeface="Adobe 繁黑體 Std B" pitchFamily="34" charset="-120"/>
                          <a:ea typeface="Adobe 繁黑體 Std B" pitchFamily="34" charset="-120"/>
                          <a:cs typeface="Arial" panose="020B0604020202020204" pitchFamily="34" charset="0"/>
                        </a:rPr>
                        <a:t>量</a:t>
                      </a:r>
                      <a:endParaRPr lang="zh-TW" altLang="en-US" sz="1600" b="0" i="0" u="none" strike="noStrike">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a:effectLst/>
                          <a:latin typeface="Adobe 繁黑體 Std B" pitchFamily="34" charset="-120"/>
                          <a:ea typeface="Adobe 繁黑體 Std B" pitchFamily="34" charset="-120"/>
                          <a:cs typeface="Arial" panose="020B0604020202020204" pitchFamily="34" charset="0"/>
                        </a:rPr>
                        <a:t>值</a:t>
                      </a:r>
                      <a:endParaRPr lang="zh-TW" altLang="en-US" sz="1600" b="0" i="0" u="none" strike="noStrike">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量</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值</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r>
              <a:tr h="370840">
                <a:tc>
                  <a:txBody>
                    <a:bodyPr/>
                    <a:lstStyle/>
                    <a:p>
                      <a:pPr algn="l" fontAlgn="ctr"/>
                      <a:r>
                        <a:rPr lang="zh-TW" altLang="en-US" sz="1600" u="none" strike="noStrike" dirty="0">
                          <a:effectLst/>
                          <a:latin typeface="Adobe 繁黑體 Std B" pitchFamily="34" charset="-120"/>
                          <a:ea typeface="Adobe 繁黑體 Std B" pitchFamily="34" charset="-120"/>
                          <a:cs typeface="Arial" panose="020B0604020202020204" pitchFamily="34" charset="0"/>
                        </a:rPr>
                        <a:t>血糖測試片</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altLang="zh-TW" sz="14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12,071</a:t>
                      </a:r>
                      <a:r>
                        <a:rPr lang="en-US" sz="14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345,420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9,511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331,756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26.91%</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4.12%</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13,570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461,356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r>
              <a:tr h="370840">
                <a:tc>
                  <a:txBody>
                    <a:bodyPr/>
                    <a:lstStyle/>
                    <a:p>
                      <a:pPr algn="l" fontAlgn="ctr"/>
                      <a:r>
                        <a:rPr lang="zh-TW" altLang="en-US" sz="1600" u="none" strike="noStrike" dirty="0" smtClean="0">
                          <a:effectLst/>
                          <a:latin typeface="Adobe 繁黑體 Std B" pitchFamily="34" charset="-120"/>
                          <a:ea typeface="Adobe 繁黑體 Std B" pitchFamily="34" charset="-120"/>
                          <a:cs typeface="Arial" panose="020B0604020202020204" pitchFamily="34" charset="0"/>
                        </a:rPr>
                        <a:t>血糖儀</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1,577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360,622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1,727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308,877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-8.66%</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16.75%</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2,295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407,726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r>
              <a:tr h="370840">
                <a:tc>
                  <a:txBody>
                    <a:bodyPr/>
                    <a:lstStyle/>
                    <a:p>
                      <a:pPr algn="l" fontAlgn="ctr"/>
                      <a:r>
                        <a:rPr lang="zh-TW" altLang="en-US" sz="1600" u="none" strike="noStrike" dirty="0" smtClean="0">
                          <a:effectLst/>
                          <a:latin typeface="Adobe 繁黑體 Std B" pitchFamily="34" charset="-120"/>
                          <a:ea typeface="Adobe 繁黑體 Std B" pitchFamily="34" charset="-120"/>
                          <a:cs typeface="Arial" panose="020B0604020202020204" pitchFamily="34" charset="0"/>
                        </a:rPr>
                        <a:t>其他</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23,812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31,961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-25.50%</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fontAlgn="ct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39,663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r>
              <a:tr h="370840">
                <a:tc>
                  <a:txBody>
                    <a:bodyPr/>
                    <a:lstStyle/>
                    <a:p>
                      <a:pPr algn="l" fontAlgn="ctr"/>
                      <a:r>
                        <a:rPr lang="zh-TW" altLang="en-US" sz="1600" u="none" strike="noStrike">
                          <a:effectLst/>
                          <a:latin typeface="Adobe 繁黑體 Std B" pitchFamily="34" charset="-120"/>
                          <a:ea typeface="Adobe 繁黑體 Std B" pitchFamily="34" charset="-120"/>
                          <a:cs typeface="Arial" panose="020B0604020202020204" pitchFamily="34" charset="0"/>
                        </a:rPr>
                        <a:t>合計</a:t>
                      </a:r>
                      <a:endParaRPr lang="zh-TW" altLang="en-US" sz="1600" b="0" i="0" u="none" strike="noStrike">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729,854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672,594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8.51%</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fontAlgn="ct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908,745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r>
            </a:tbl>
          </a:graphicData>
        </a:graphic>
      </p:graphicFrame>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3</a:t>
            </a:fld>
            <a:endParaRPr lang="zh-TW" altLang="en-US" dirty="0"/>
          </a:p>
        </p:txBody>
      </p:sp>
      <p:sp>
        <p:nvSpPr>
          <p:cNvPr id="7" name="文字方塊 6"/>
          <p:cNvSpPr txBox="1"/>
          <p:nvPr/>
        </p:nvSpPr>
        <p:spPr>
          <a:xfrm>
            <a:off x="5292080" y="1723728"/>
            <a:ext cx="3416320" cy="369332"/>
          </a:xfrm>
          <a:prstGeom prst="rect">
            <a:avLst/>
          </a:prstGeom>
          <a:noFill/>
        </p:spPr>
        <p:txBody>
          <a:bodyPr wrap="none" rtlCol="0">
            <a:spAutoFit/>
          </a:bodyPr>
          <a:lstStyle/>
          <a:p>
            <a:r>
              <a:rPr lang="zh-TW" altLang="en-US" dirty="0">
                <a:latin typeface="Adobe 繁黑體 Std B" pitchFamily="34" charset="-120"/>
                <a:ea typeface="Adobe 繁黑體 Std B" pitchFamily="34" charset="-120"/>
              </a:rPr>
              <a:t>單位：新台幣仟元；仟盒；仟台</a:t>
            </a:r>
          </a:p>
        </p:txBody>
      </p:sp>
    </p:spTree>
    <p:extLst>
      <p:ext uri="{BB962C8B-B14F-4D97-AF65-F5344CB8AC3E}">
        <p14:creationId xmlns:p14="http://schemas.microsoft.com/office/powerpoint/2010/main" val="272916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二、</a:t>
            </a:r>
            <a:r>
              <a:rPr lang="zh-TW" altLang="zh-TW" b="1" dirty="0" smtClean="0"/>
              <a:t>新產品</a:t>
            </a:r>
            <a:endParaRPr lang="zh-TW" altLang="en-US" dirty="0"/>
          </a:p>
        </p:txBody>
      </p:sp>
      <p:sp>
        <p:nvSpPr>
          <p:cNvPr id="3" name="內容版面配置區 2"/>
          <p:cNvSpPr>
            <a:spLocks noGrp="1"/>
          </p:cNvSpPr>
          <p:nvPr>
            <p:ph idx="1"/>
          </p:nvPr>
        </p:nvSpPr>
        <p:spPr>
          <a:xfrm>
            <a:off x="457200" y="1268760"/>
            <a:ext cx="8229600" cy="4536504"/>
          </a:xfrm>
        </p:spPr>
        <p:txBody>
          <a:bodyPr>
            <a:normAutofit fontScale="70000" lnSpcReduction="20000"/>
          </a:bodyPr>
          <a:lstStyle/>
          <a:p>
            <a:r>
              <a:rPr lang="zh-TW" altLang="zh-TW" b="1" dirty="0" smtClean="0">
                <a:solidFill>
                  <a:schemeClr val="tx1">
                    <a:lumMod val="65000"/>
                    <a:lumOff val="35000"/>
                  </a:schemeClr>
                </a:solidFill>
              </a:rPr>
              <a:t>輔</a:t>
            </a:r>
            <a:r>
              <a:rPr lang="zh-TW" altLang="zh-TW" b="1" dirty="0">
                <a:solidFill>
                  <a:schemeClr val="tx1">
                    <a:lumMod val="65000"/>
                    <a:lumOff val="35000"/>
                  </a:schemeClr>
                </a:solidFill>
              </a:rPr>
              <a:t>聽器</a:t>
            </a:r>
            <a:r>
              <a:rPr lang="en-US" altLang="zh-TW" b="1" dirty="0">
                <a:solidFill>
                  <a:schemeClr val="tx1">
                    <a:lumMod val="65000"/>
                    <a:lumOff val="35000"/>
                  </a:schemeClr>
                </a:solidFill>
              </a:rPr>
              <a:t>/</a:t>
            </a:r>
            <a:r>
              <a:rPr lang="zh-TW" altLang="zh-TW" b="1" dirty="0">
                <a:solidFill>
                  <a:schemeClr val="tx1">
                    <a:lumMod val="65000"/>
                    <a:lumOff val="35000"/>
                  </a:schemeClr>
                </a:solidFill>
              </a:rPr>
              <a:t>助聽器</a:t>
            </a:r>
            <a:endParaRPr lang="zh-TW" altLang="zh-TW" dirty="0">
              <a:solidFill>
                <a:schemeClr val="tx1">
                  <a:lumMod val="65000"/>
                  <a:lumOff val="35000"/>
                </a:schemeClr>
              </a:solidFill>
            </a:endParaRPr>
          </a:p>
          <a:p>
            <a:pPr lvl="1"/>
            <a:r>
              <a:rPr lang="zh-TW" altLang="en-US" sz="2600" b="1" dirty="0" smtClean="0">
                <a:solidFill>
                  <a:schemeClr val="tx1">
                    <a:lumMod val="65000"/>
                    <a:lumOff val="35000"/>
                  </a:schemeClr>
                </a:solidFill>
              </a:rPr>
              <a:t>現有款式熱銷中</a:t>
            </a:r>
            <a:endParaRPr lang="en-US" altLang="zh-TW" sz="2600" b="1" dirty="0" smtClean="0">
              <a:solidFill>
                <a:schemeClr val="tx1">
                  <a:lumMod val="65000"/>
                  <a:lumOff val="35000"/>
                </a:schemeClr>
              </a:solidFill>
            </a:endParaRPr>
          </a:p>
          <a:p>
            <a:pPr lvl="1"/>
            <a:r>
              <a:rPr lang="zh-TW" altLang="en-US" sz="2600" b="1" dirty="0"/>
              <a:t>頭戴式耳機</a:t>
            </a:r>
            <a:endParaRPr lang="en-US" altLang="zh-TW" sz="2600" b="1" dirty="0"/>
          </a:p>
          <a:p>
            <a:pPr lvl="1"/>
            <a:r>
              <a:rPr lang="zh-TW" altLang="en-US" sz="2600" b="1" dirty="0"/>
              <a:t>藍芽版助聽器</a:t>
            </a:r>
            <a:endParaRPr lang="zh-TW" altLang="zh-TW" sz="2600" b="1" dirty="0"/>
          </a:p>
          <a:p>
            <a:r>
              <a:rPr lang="zh-TW" altLang="zh-TW" b="1" dirty="0"/>
              <a:t>子公司新產品</a:t>
            </a:r>
            <a:r>
              <a:rPr lang="zh-TW" altLang="zh-TW" b="1" dirty="0" smtClean="0">
                <a:solidFill>
                  <a:schemeClr val="tx1">
                    <a:lumMod val="65000"/>
                    <a:lumOff val="35000"/>
                  </a:schemeClr>
                </a:solidFill>
              </a:rPr>
              <a:t>線</a:t>
            </a:r>
            <a:endParaRPr lang="en-US" altLang="zh-TW" b="1" dirty="0" smtClean="0">
              <a:solidFill>
                <a:schemeClr val="tx1">
                  <a:lumMod val="65000"/>
                  <a:lumOff val="35000"/>
                </a:schemeClr>
              </a:solidFill>
            </a:endParaRPr>
          </a:p>
          <a:p>
            <a:pPr lvl="2"/>
            <a:r>
              <a:rPr lang="zh-TW" altLang="zh-TW" sz="2600" b="1" dirty="0" smtClean="0">
                <a:solidFill>
                  <a:schemeClr val="tx1">
                    <a:lumMod val="65000"/>
                    <a:lumOff val="35000"/>
                  </a:schemeClr>
                </a:solidFill>
              </a:rPr>
              <a:t>普</a:t>
            </a:r>
            <a:r>
              <a:rPr lang="zh-TW" altLang="zh-TW" sz="2600" b="1" dirty="0">
                <a:solidFill>
                  <a:schemeClr val="tx1">
                    <a:lumMod val="65000"/>
                    <a:lumOff val="35000"/>
                  </a:schemeClr>
                </a:solidFill>
              </a:rPr>
              <a:t>元生技—霧化器</a:t>
            </a:r>
            <a:endParaRPr lang="zh-TW" altLang="zh-TW" sz="2600" dirty="0">
              <a:solidFill>
                <a:schemeClr val="tx1">
                  <a:lumMod val="65000"/>
                  <a:lumOff val="35000"/>
                </a:schemeClr>
              </a:solidFill>
            </a:endParaRPr>
          </a:p>
          <a:p>
            <a:pPr lvl="3"/>
            <a:r>
              <a:rPr lang="en-US" altLang="zh-TW" b="1" dirty="0">
                <a:solidFill>
                  <a:schemeClr val="tx1">
                    <a:lumMod val="65000"/>
                    <a:lumOff val="35000"/>
                  </a:schemeClr>
                </a:solidFill>
              </a:rPr>
              <a:t>(1) </a:t>
            </a:r>
            <a:r>
              <a:rPr lang="zh-TW" altLang="zh-TW" b="1" dirty="0">
                <a:solidFill>
                  <a:schemeClr val="tx1">
                    <a:lumMod val="65000"/>
                    <a:lumOff val="35000"/>
                  </a:schemeClr>
                </a:solidFill>
              </a:rPr>
              <a:t>家用</a:t>
            </a:r>
            <a:r>
              <a:rPr lang="zh-TW" altLang="zh-TW" b="1" dirty="0" smtClean="0">
                <a:solidFill>
                  <a:schemeClr val="tx1">
                    <a:lumMod val="65000"/>
                    <a:lumOff val="35000"/>
                  </a:schemeClr>
                </a:solidFill>
              </a:rPr>
              <a:t>款</a:t>
            </a:r>
            <a:endParaRPr lang="zh-TW" altLang="zh-TW" dirty="0">
              <a:solidFill>
                <a:schemeClr val="tx1">
                  <a:lumMod val="65000"/>
                  <a:lumOff val="35000"/>
                </a:schemeClr>
              </a:solidFill>
            </a:endParaRPr>
          </a:p>
          <a:p>
            <a:pPr lvl="3"/>
            <a:r>
              <a:rPr lang="en-US" altLang="zh-TW" b="1" dirty="0">
                <a:solidFill>
                  <a:schemeClr val="tx1">
                    <a:lumMod val="65000"/>
                    <a:lumOff val="35000"/>
                  </a:schemeClr>
                </a:solidFill>
              </a:rPr>
              <a:t>(2) </a:t>
            </a:r>
            <a:r>
              <a:rPr lang="zh-TW" altLang="zh-TW" b="1" dirty="0">
                <a:solidFill>
                  <a:schemeClr val="tx1">
                    <a:lumMod val="65000"/>
                    <a:lumOff val="35000"/>
                  </a:schemeClr>
                </a:solidFill>
              </a:rPr>
              <a:t>醫院</a:t>
            </a:r>
            <a:r>
              <a:rPr lang="zh-TW" altLang="zh-TW" b="1" dirty="0" smtClean="0">
                <a:solidFill>
                  <a:schemeClr val="tx1">
                    <a:lumMod val="65000"/>
                    <a:lumOff val="35000"/>
                  </a:schemeClr>
                </a:solidFill>
              </a:rPr>
              <a:t>款</a:t>
            </a:r>
            <a:r>
              <a:rPr lang="zh-TW" altLang="en-US" b="1" dirty="0" smtClean="0">
                <a:solidFill>
                  <a:schemeClr val="tx1">
                    <a:lumMod val="65000"/>
                    <a:lumOff val="35000"/>
                  </a:schemeClr>
                </a:solidFill>
              </a:rPr>
              <a:t>，</a:t>
            </a:r>
            <a:r>
              <a:rPr lang="zh-TW" altLang="zh-TW" b="1" dirty="0" smtClean="0">
                <a:solidFill>
                  <a:schemeClr val="tx1">
                    <a:lumMod val="65000"/>
                    <a:lumOff val="35000"/>
                  </a:schemeClr>
                </a:solidFill>
              </a:rPr>
              <a:t>搭配</a:t>
            </a:r>
            <a:r>
              <a:rPr lang="zh-TW" altLang="zh-TW" b="1" dirty="0">
                <a:solidFill>
                  <a:schemeClr val="tx1">
                    <a:lumMod val="65000"/>
                    <a:lumOff val="35000"/>
                  </a:schemeClr>
                </a:solidFill>
              </a:rPr>
              <a:t>呼吸器使用</a:t>
            </a:r>
            <a:r>
              <a:rPr lang="en-US" altLang="zh-TW" b="1" dirty="0">
                <a:solidFill>
                  <a:schemeClr val="tx1">
                    <a:lumMod val="65000"/>
                    <a:lumOff val="35000"/>
                  </a:schemeClr>
                </a:solidFill>
              </a:rPr>
              <a:t> </a:t>
            </a:r>
            <a:r>
              <a:rPr lang="en-US" altLang="zh-TW" b="1" dirty="0" smtClean="0">
                <a:solidFill>
                  <a:schemeClr val="tx1">
                    <a:lumMod val="65000"/>
                    <a:lumOff val="35000"/>
                  </a:schemeClr>
                </a:solidFill>
              </a:rPr>
              <a:t>(</a:t>
            </a:r>
            <a:r>
              <a:rPr lang="zh-TW" altLang="zh-TW" b="1" dirty="0" smtClean="0">
                <a:solidFill>
                  <a:schemeClr val="tx1">
                    <a:lumMod val="65000"/>
                    <a:lumOff val="35000"/>
                  </a:schemeClr>
                </a:solidFill>
              </a:rPr>
              <a:t>單一病患拋棄式</a:t>
            </a:r>
            <a:r>
              <a:rPr lang="en-US" altLang="zh-TW" b="1" dirty="0" smtClean="0">
                <a:solidFill>
                  <a:schemeClr val="tx1">
                    <a:lumMod val="65000"/>
                    <a:lumOff val="35000"/>
                  </a:schemeClr>
                </a:solidFill>
              </a:rPr>
              <a:t>)</a:t>
            </a:r>
            <a:endParaRPr lang="zh-TW" altLang="zh-TW" dirty="0">
              <a:solidFill>
                <a:schemeClr val="tx1">
                  <a:lumMod val="65000"/>
                  <a:lumOff val="35000"/>
                </a:schemeClr>
              </a:solidFill>
            </a:endParaRPr>
          </a:p>
          <a:p>
            <a:pPr lvl="2"/>
            <a:r>
              <a:rPr lang="zh-TW" altLang="zh-TW" sz="2600" b="1" dirty="0" smtClean="0">
                <a:solidFill>
                  <a:schemeClr val="tx1">
                    <a:lumMod val="65000"/>
                    <a:lumOff val="35000"/>
                  </a:schemeClr>
                </a:solidFill>
              </a:rPr>
              <a:t>長</a:t>
            </a:r>
            <a:r>
              <a:rPr lang="zh-TW" altLang="zh-TW" sz="2600" b="1" dirty="0">
                <a:solidFill>
                  <a:schemeClr val="tx1">
                    <a:lumMod val="65000"/>
                    <a:lumOff val="35000"/>
                  </a:schemeClr>
                </a:solidFill>
              </a:rPr>
              <a:t>青生醫—金屬試片</a:t>
            </a:r>
            <a:endParaRPr lang="zh-TW" altLang="zh-TW" sz="2600" dirty="0">
              <a:solidFill>
                <a:schemeClr val="tx1">
                  <a:lumMod val="65000"/>
                  <a:lumOff val="35000"/>
                </a:schemeClr>
              </a:solidFill>
            </a:endParaRPr>
          </a:p>
          <a:p>
            <a:pPr lvl="3"/>
            <a:r>
              <a:rPr lang="zh-TW" altLang="en-US" b="1" dirty="0"/>
              <a:t>取得</a:t>
            </a:r>
            <a:r>
              <a:rPr lang="zh-TW" altLang="en-US" b="1" dirty="0" smtClean="0">
                <a:solidFill>
                  <a:schemeClr val="tx1">
                    <a:lumMod val="65000"/>
                    <a:lumOff val="35000"/>
                  </a:schemeClr>
                </a:solidFill>
              </a:rPr>
              <a:t>先進技術</a:t>
            </a:r>
            <a:r>
              <a:rPr lang="zh-TW" altLang="zh-TW" b="1" dirty="0"/>
              <a:t>，豐富</a:t>
            </a:r>
            <a:r>
              <a:rPr lang="zh-TW" altLang="zh-TW" b="1" dirty="0">
                <a:solidFill>
                  <a:schemeClr val="tx1">
                    <a:lumMod val="65000"/>
                    <a:lumOff val="35000"/>
                  </a:schemeClr>
                </a:solidFill>
              </a:rPr>
              <a:t>產品線，滿足市場</a:t>
            </a:r>
            <a:r>
              <a:rPr lang="zh-TW" altLang="zh-TW" b="1" dirty="0" smtClean="0">
                <a:solidFill>
                  <a:schemeClr val="tx1">
                    <a:lumMod val="65000"/>
                    <a:lumOff val="35000"/>
                  </a:schemeClr>
                </a:solidFill>
              </a:rPr>
              <a:t>需求</a:t>
            </a:r>
            <a:endParaRPr lang="en-US" altLang="zh-TW" b="1" dirty="0" smtClean="0">
              <a:solidFill>
                <a:schemeClr val="tx1">
                  <a:lumMod val="65000"/>
                  <a:lumOff val="35000"/>
                </a:schemeClr>
              </a:solidFill>
            </a:endParaRPr>
          </a:p>
          <a:p>
            <a:pPr lvl="3"/>
            <a:r>
              <a:rPr lang="zh-TW" altLang="en-US" b="1" dirty="0" smtClean="0"/>
              <a:t>成功打入</a:t>
            </a:r>
            <a:r>
              <a:rPr lang="zh-TW" altLang="en-US" b="1" dirty="0"/>
              <a:t>中東</a:t>
            </a:r>
            <a:r>
              <a:rPr lang="zh-TW" altLang="en-US" b="1" dirty="0" smtClean="0"/>
              <a:t>市場，預計</a:t>
            </a:r>
            <a:r>
              <a:rPr lang="en-US" altLang="zh-TW" b="1" dirty="0" smtClean="0"/>
              <a:t>2022</a:t>
            </a:r>
            <a:r>
              <a:rPr lang="zh-TW" altLang="en-US" b="1" dirty="0" smtClean="0"/>
              <a:t>年下半年損益兩平</a:t>
            </a:r>
            <a:endParaRPr lang="zh-TW" altLang="zh-TW" dirty="0">
              <a:solidFill>
                <a:schemeClr val="tx1">
                  <a:lumMod val="65000"/>
                  <a:lumOff val="35000"/>
                </a:schemeClr>
              </a:solidFill>
            </a:endParaRPr>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4</a:t>
            </a:fld>
            <a:endParaRPr lang="zh-TW" altLang="en-US" dirty="0"/>
          </a:p>
        </p:txBody>
      </p:sp>
    </p:spTree>
    <p:extLst>
      <p:ext uri="{BB962C8B-B14F-4D97-AF65-F5344CB8AC3E}">
        <p14:creationId xmlns:p14="http://schemas.microsoft.com/office/powerpoint/2010/main" val="3218477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三、</a:t>
            </a:r>
            <a:r>
              <a:rPr lang="zh-TW" altLang="zh-TW" b="1" dirty="0" smtClean="0"/>
              <a:t>前五大</a:t>
            </a:r>
            <a:r>
              <a:rPr lang="zh-TW" altLang="zh-TW" b="1" dirty="0"/>
              <a:t>客戶概況</a:t>
            </a:r>
            <a:endParaRPr lang="zh-TW" altLang="en-US"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277889812"/>
              </p:ext>
            </p:extLst>
          </p:nvPr>
        </p:nvGraphicFramePr>
        <p:xfrm>
          <a:off x="457200" y="1600200"/>
          <a:ext cx="8229600" cy="4241800"/>
        </p:xfrm>
        <a:graphic>
          <a:graphicData uri="http://schemas.openxmlformats.org/drawingml/2006/table">
            <a:tbl>
              <a:tblPr firstRow="1" bandRow="1">
                <a:tableStyleId>{7DF18680-E054-41AD-8BC1-D1AEF772440D}</a:tableStyleId>
              </a:tblPr>
              <a:tblGrid>
                <a:gridCol w="1371600"/>
                <a:gridCol w="1371600"/>
                <a:gridCol w="1371600"/>
                <a:gridCol w="1371600"/>
                <a:gridCol w="1371600"/>
                <a:gridCol w="1371600"/>
              </a:tblGrid>
              <a:tr h="370840">
                <a:tc gridSpan="2">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lnR w="76200" cap="flat" cmpd="sng" algn="ctr">
                      <a:solidFill>
                        <a:schemeClr val="bg1"/>
                      </a:solidFill>
                      <a:prstDash val="solid"/>
                      <a:round/>
                      <a:headEnd type="none" w="med" len="med"/>
                      <a:tailEnd type="none" w="med" len="med"/>
                    </a:lnR>
                  </a:tcPr>
                </a:tc>
                <a:tc hMerge="1">
                  <a:txBody>
                    <a:bodyPr/>
                    <a:lstStyle/>
                    <a:p>
                      <a:endParaRPr lang="zh-TW" altLang="en-US"/>
                    </a:p>
                  </a:txBody>
                  <a:tcPr/>
                </a:tc>
                <a:tc gridSpan="2">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p>
                  </a:txBody>
                  <a:tcPr marL="9525" marR="9525" marT="9525"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hMerge="1">
                  <a:txBody>
                    <a:bodyPr/>
                    <a:lstStyle/>
                    <a:p>
                      <a:endParaRPr lang="zh-TW" altLang="en-US"/>
                    </a:p>
                  </a:txBody>
                  <a:tcPr/>
                </a:tc>
                <a:tc gridSpan="2">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lnL w="76200" cap="flat" cmpd="sng" algn="ctr">
                      <a:solidFill>
                        <a:schemeClr val="bg1"/>
                      </a:solidFill>
                      <a:prstDash val="solid"/>
                      <a:round/>
                      <a:headEnd type="none" w="med" len="med"/>
                      <a:tailEnd type="none" w="med" len="med"/>
                    </a:lnL>
                  </a:tcPr>
                </a:tc>
                <a:tc hMerge="1">
                  <a:txBody>
                    <a:bodyPr/>
                    <a:lstStyle/>
                    <a:p>
                      <a:endParaRPr lang="zh-TW" altLang="en-US"/>
                    </a:p>
                  </a:txBody>
                  <a:tcPr/>
                </a:tc>
              </a:tr>
              <a:tr h="0">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北美</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209,225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北非</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246,380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北非</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404,771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r>
              <a:tr h="370840">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歐洲</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149,197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北美</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163,312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北美</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254,757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r>
              <a:tr h="370840">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巴西</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138,037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歐洲</a:t>
                      </a:r>
                      <a:endPar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98,766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歐洲</a:t>
                      </a:r>
                      <a:endPar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133,374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r>
              <a:tr h="370840">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俄羅斯</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39,076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巴西</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75,604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中東</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112,623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r>
              <a:tr h="370840">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中東</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33,378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中東</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75,025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巴西</a:t>
                      </a:r>
                      <a:endParaRPr lang="zh-TW" alt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105,929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r>
              <a:tr h="370840">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txBody>
                  <a:tcPr anchor="ct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336,633</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372,933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472,959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tc>
              </a:tr>
              <a:tr h="370840">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總計</a:t>
                      </a:r>
                    </a:p>
                  </a:txBody>
                  <a:tcPr anchor="ct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905,546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總計</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1,032,020</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總計</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1,484,413   </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tc>
              </a:tr>
              <a:tr h="370840">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前五大客戶佔比</a:t>
                      </a:r>
                    </a:p>
                  </a:txBody>
                  <a:tcPr anchor="ct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63%</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前五大客戶佔比</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64%</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前五大客戶佔比</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68%</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tc>
              </a:tr>
              <a:tr h="370840">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佔比</a:t>
                      </a:r>
                    </a:p>
                  </a:txBody>
                  <a:tcPr anchor="ct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37%</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佔比</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36%</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其他客戶</a:t>
                      </a:r>
                    </a:p>
                    <a:p>
                      <a:pPr marL="0" algn="l" defTabSz="914400" rtl="0" eaLnBrk="1" fontAlgn="b" latinLnBrk="0" hangingPunct="1">
                        <a:spcAft>
                          <a:spcPts val="0"/>
                        </a:spcAft>
                      </a:pPr>
                      <a:r>
                        <a:rPr lang="zh-TW" sz="18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佔比</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32%</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ctr"/>
                </a:tc>
              </a:tr>
            </a:tbl>
          </a:graphicData>
        </a:graphic>
      </p:graphicFrame>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5</a:t>
            </a:fld>
            <a:endParaRPr lang="zh-TW" altLang="en-US" dirty="0"/>
          </a:p>
        </p:txBody>
      </p:sp>
      <p:sp>
        <p:nvSpPr>
          <p:cNvPr id="9" name="文字方塊 8"/>
          <p:cNvSpPr txBox="1"/>
          <p:nvPr/>
        </p:nvSpPr>
        <p:spPr>
          <a:xfrm>
            <a:off x="6732240" y="1269999"/>
            <a:ext cx="2031325" cy="369332"/>
          </a:xfrm>
          <a:prstGeom prst="rect">
            <a:avLst/>
          </a:prstGeom>
          <a:noFill/>
        </p:spPr>
        <p:txBody>
          <a:bodyPr wrap="none" rtlCol="0">
            <a:spAutoFit/>
          </a:bodyPr>
          <a:lstStyle/>
          <a:p>
            <a:r>
              <a:rPr lang="zh-TW" altLang="en-US" dirty="0">
                <a:latin typeface="Adobe 繁黑體 Std B" pitchFamily="34" charset="-120"/>
                <a:ea typeface="Adobe 繁黑體 Std B" pitchFamily="34" charset="-120"/>
              </a:rPr>
              <a:t>單位</a:t>
            </a:r>
            <a:r>
              <a:rPr lang="zh-TW" altLang="en-US" dirty="0" smtClean="0">
                <a:latin typeface="Adobe 繁黑體 Std B" pitchFamily="34" charset="-120"/>
                <a:ea typeface="Adobe 繁黑體 Std B" pitchFamily="34" charset="-120"/>
              </a:rPr>
              <a:t>：新台幣仟</a:t>
            </a:r>
            <a:r>
              <a:rPr lang="zh-TW" altLang="en-US" dirty="0">
                <a:latin typeface="Adobe 繁黑體 Std B" pitchFamily="34" charset="-120"/>
                <a:ea typeface="Adobe 繁黑體 Std B" pitchFamily="34" charset="-120"/>
              </a:rPr>
              <a:t>元</a:t>
            </a:r>
          </a:p>
        </p:txBody>
      </p:sp>
    </p:spTree>
    <p:extLst>
      <p:ext uri="{BB962C8B-B14F-4D97-AF65-F5344CB8AC3E}">
        <p14:creationId xmlns:p14="http://schemas.microsoft.com/office/powerpoint/2010/main" val="180932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四、</a:t>
            </a:r>
            <a:r>
              <a:rPr lang="zh-TW" altLang="zh-TW" b="1" dirty="0" smtClean="0"/>
              <a:t>重點</a:t>
            </a:r>
            <a:r>
              <a:rPr lang="zh-TW" altLang="zh-TW" b="1" dirty="0"/>
              <a:t>客戶</a:t>
            </a:r>
            <a:r>
              <a:rPr lang="zh-TW" altLang="zh-TW" b="1" dirty="0" smtClean="0"/>
              <a:t>報告</a:t>
            </a:r>
            <a:r>
              <a:rPr lang="zh-TW" altLang="en-US" b="1" dirty="0" smtClean="0"/>
              <a:t>：北美</a:t>
            </a:r>
            <a:endParaRPr lang="zh-TW" altLang="en-US" u="sng"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6</a:t>
            </a:fld>
            <a:endParaRPr lang="zh-TW" altLang="en-US" dirty="0"/>
          </a:p>
        </p:txBody>
      </p:sp>
      <p:graphicFrame>
        <p:nvGraphicFramePr>
          <p:cNvPr id="6" name="表格 5"/>
          <p:cNvGraphicFramePr>
            <a:graphicFrameLocks noGrp="1"/>
          </p:cNvGraphicFramePr>
          <p:nvPr>
            <p:extLst>
              <p:ext uri="{D42A27DB-BD31-4B8C-83A1-F6EECF244321}">
                <p14:modId xmlns:p14="http://schemas.microsoft.com/office/powerpoint/2010/main" val="2666676817"/>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北美</a:t>
                      </a:r>
                      <a:endParaRPr lang="en-US" alt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209,225</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163,312</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254,757 </a:t>
                      </a:r>
                    </a:p>
                  </a:txBody>
                  <a:tcPr marL="9525" marR="9525" marT="9525" marB="0" anchor="b"/>
                </a:tc>
              </a:tr>
            </a:tbl>
          </a:graphicData>
        </a:graphic>
      </p:graphicFrame>
      <p:sp>
        <p:nvSpPr>
          <p:cNvPr id="8" name="文字方塊 8"/>
          <p:cNvSpPr txBox="1"/>
          <p:nvPr/>
        </p:nvSpPr>
        <p:spPr>
          <a:xfrm>
            <a:off x="6228184" y="1656224"/>
            <a:ext cx="2012315" cy="548640"/>
          </a:xfrm>
          <a:prstGeom prst="rect">
            <a:avLst/>
          </a:prstGeom>
          <a:noFill/>
        </p:spPr>
        <p:txBody>
          <a:bodyPr wrap="none" rtlCol="0">
            <a:spAutoFit/>
          </a:bodyPr>
          <a:lstStyle/>
          <a:p>
            <a:pPr>
              <a:spcAft>
                <a:spcPts val="0"/>
              </a:spcAft>
            </a:pPr>
            <a:r>
              <a:rPr lang="zh-TW" sz="1800" kern="1200" dirty="0">
                <a:solidFill>
                  <a:srgbClr val="000000"/>
                </a:solidFill>
                <a:effectLst/>
                <a:latin typeface="新細明體"/>
                <a:ea typeface="Adobe 繁黑體 Std B"/>
                <a:cs typeface="Times New Roman"/>
              </a:rPr>
              <a:t>單位：新台幣仟元</a:t>
            </a:r>
            <a:endParaRPr lang="zh-TW" sz="1200" dirty="0">
              <a:effectLst/>
              <a:latin typeface="新細明體"/>
              <a:cs typeface="新細明體"/>
            </a:endParaRPr>
          </a:p>
        </p:txBody>
      </p:sp>
      <p:sp>
        <p:nvSpPr>
          <p:cNvPr id="9" name="內容版面配置區 2"/>
          <p:cNvSpPr txBox="1">
            <a:spLocks/>
          </p:cNvSpPr>
          <p:nvPr/>
        </p:nvSpPr>
        <p:spPr>
          <a:xfrm>
            <a:off x="755576" y="3429000"/>
            <a:ext cx="7690340" cy="1296144"/>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ct val="20000"/>
              </a:spcBef>
              <a:buFont typeface="Arial" panose="020B0604020202020204" pitchFamily="34" charset="0"/>
              <a:buChar char="•"/>
              <a:defRPr sz="3200" kern="1200">
                <a:solidFill>
                  <a:schemeClr val="tx1">
                    <a:lumMod val="65000"/>
                    <a:lumOff val="35000"/>
                  </a:schemeClr>
                </a:solidFill>
                <a:latin typeface="Adobe 繁黑體 Std B" pitchFamily="34" charset="-120"/>
                <a:ea typeface="Adobe 繁黑體 Std B" pitchFamily="34" charset="-120"/>
                <a:cs typeface="+mn-cs"/>
              </a:defRPr>
            </a:lvl1pPr>
            <a:lvl2pPr marL="742950" indent="-285750" algn="l" defTabSz="914400" rtl="0" eaLnBrk="1" latinLnBrk="0" hangingPunct="1">
              <a:lnSpc>
                <a:spcPct val="150000"/>
              </a:lnSpc>
              <a:spcBef>
                <a:spcPct val="20000"/>
              </a:spcBef>
              <a:buFont typeface="Arial" panose="020B0604020202020204" pitchFamily="34" charset="0"/>
              <a:buChar char="–"/>
              <a:defRPr sz="2800" kern="1200">
                <a:solidFill>
                  <a:schemeClr val="tx1">
                    <a:lumMod val="65000"/>
                    <a:lumOff val="35000"/>
                  </a:schemeClr>
                </a:solidFill>
                <a:latin typeface="Adobe 繁黑體 Std B" pitchFamily="34" charset="-120"/>
                <a:ea typeface="Adobe 繁黑體 Std B" pitchFamily="34" charset="-120"/>
                <a:cs typeface="+mn-cs"/>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tx1">
                    <a:lumMod val="65000"/>
                    <a:lumOff val="35000"/>
                  </a:schemeClr>
                </a:solidFill>
                <a:latin typeface="Adobe 繁黑體 Std B" pitchFamily="34" charset="-120"/>
                <a:ea typeface="Adobe 繁黑體 Std B" pitchFamily="34" charset="-120"/>
                <a:cs typeface="+mn-cs"/>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lumMod val="65000"/>
                    <a:lumOff val="35000"/>
                  </a:schemeClr>
                </a:solidFill>
                <a:latin typeface="Adobe 繁黑體 Std B" pitchFamily="34" charset="-120"/>
                <a:ea typeface="Adobe 繁黑體 Std B" pitchFamily="34" charset="-120"/>
                <a:cs typeface="+mn-cs"/>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lumMod val="65000"/>
                    <a:lumOff val="35000"/>
                  </a:schemeClr>
                </a:solidFill>
                <a:latin typeface="Adobe 繁黑體 Std B" pitchFamily="34" charset="-120"/>
                <a:ea typeface="Adobe 繁黑體 Std B"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spcBef>
                <a:spcPts val="1200"/>
              </a:spcBef>
              <a:buNone/>
            </a:pPr>
            <a:r>
              <a:rPr lang="zh-TW" altLang="en-US" sz="2000" b="1" dirty="0" smtClean="0"/>
              <a:t>北美客戶今年</a:t>
            </a:r>
            <a:r>
              <a:rPr lang="zh-TW" altLang="en-US" sz="2000" b="1" dirty="0" smtClean="0"/>
              <a:t>雖受塞港的影響，而在</a:t>
            </a:r>
            <a:r>
              <a:rPr lang="en-US" altLang="zh-TW" sz="2000" b="1" dirty="0" smtClean="0"/>
              <a:t>7</a:t>
            </a:r>
            <a:r>
              <a:rPr lang="zh-TW" altLang="en-US" sz="2000" b="1" dirty="0" smtClean="0"/>
              <a:t>月、</a:t>
            </a:r>
            <a:r>
              <a:rPr lang="en-US" altLang="zh-TW" sz="2000" b="1" dirty="0" smtClean="0"/>
              <a:t>8</a:t>
            </a:r>
            <a:r>
              <a:rPr lang="zh-TW" altLang="en-US" sz="2000" b="1" dirty="0" smtClean="0"/>
              <a:t>月份無法出貨，但</a:t>
            </a:r>
            <a:r>
              <a:rPr lang="en-US" altLang="zh-TW" sz="2000" b="1" dirty="0" smtClean="0"/>
              <a:t>9</a:t>
            </a:r>
            <a:r>
              <a:rPr lang="zh-TW" altLang="en-US" sz="2000" b="1" dirty="0" smtClean="0"/>
              <a:t>月份已順利出貨，目前出貨尚稱順利，</a:t>
            </a:r>
            <a:r>
              <a:rPr lang="zh-TW" altLang="zh-TW" sz="2000" b="1" dirty="0" smtClean="0"/>
              <a:t>出貨</a:t>
            </a:r>
            <a:r>
              <a:rPr lang="zh-TW" altLang="en-US" sz="2000" b="1" dirty="0" smtClean="0"/>
              <a:t>已</a:t>
            </a:r>
            <a:r>
              <a:rPr lang="zh-TW" altLang="zh-TW" sz="2000" b="1" dirty="0" smtClean="0"/>
              <a:t>恢復正常。</a:t>
            </a:r>
            <a:endParaRPr lang="zh-TW" altLang="zh-TW" sz="2000" dirty="0"/>
          </a:p>
        </p:txBody>
      </p:sp>
    </p:spTree>
    <p:extLst>
      <p:ext uri="{BB962C8B-B14F-4D97-AF65-F5344CB8AC3E}">
        <p14:creationId xmlns:p14="http://schemas.microsoft.com/office/powerpoint/2010/main" val="151910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四、</a:t>
            </a:r>
            <a:r>
              <a:rPr lang="zh-TW" altLang="zh-TW" b="1" dirty="0" smtClean="0"/>
              <a:t>重點</a:t>
            </a:r>
            <a:r>
              <a:rPr lang="zh-TW" altLang="zh-TW" b="1" dirty="0"/>
              <a:t>客戶</a:t>
            </a:r>
            <a:r>
              <a:rPr lang="zh-TW" altLang="zh-TW" b="1" dirty="0" smtClean="0"/>
              <a:t>報告</a:t>
            </a:r>
            <a:r>
              <a:rPr lang="zh-TW" altLang="en-US" b="1" dirty="0" smtClean="0"/>
              <a:t>：歐洲</a:t>
            </a:r>
            <a:endParaRPr lang="zh-TW" altLang="en-US" u="sng"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7</a:t>
            </a:fld>
            <a:endParaRPr lang="zh-TW" altLang="en-US" dirty="0"/>
          </a:p>
        </p:txBody>
      </p:sp>
      <p:sp>
        <p:nvSpPr>
          <p:cNvPr id="5" name="矩形 4"/>
          <p:cNvSpPr/>
          <p:nvPr/>
        </p:nvSpPr>
        <p:spPr>
          <a:xfrm>
            <a:off x="6300192" y="1628800"/>
            <a:ext cx="2031325" cy="369332"/>
          </a:xfrm>
          <a:prstGeom prst="rect">
            <a:avLst/>
          </a:prstGeom>
        </p:spPr>
        <p:txBody>
          <a:bodyPr wrap="none">
            <a:spAutoFit/>
          </a:bodyPr>
          <a:lstStyle/>
          <a:p>
            <a:pPr>
              <a:spcAft>
                <a:spcPts val="0"/>
              </a:spcAft>
            </a:pPr>
            <a:r>
              <a:rPr lang="zh-TW" altLang="zh-TW" dirty="0">
                <a:solidFill>
                  <a:srgbClr val="000000"/>
                </a:solidFill>
                <a:latin typeface="新細明體"/>
                <a:ea typeface="Adobe 繁黑體 Std B"/>
                <a:cs typeface="Times New Roman"/>
              </a:rPr>
              <a:t>單位：新台幣仟元</a:t>
            </a:r>
            <a:endParaRPr lang="zh-TW" altLang="zh-TW" sz="1200" dirty="0">
              <a:latin typeface="新細明體"/>
              <a:cs typeface="新細明體"/>
            </a:endParaRPr>
          </a:p>
        </p:txBody>
      </p:sp>
      <p:sp>
        <p:nvSpPr>
          <p:cNvPr id="10" name="內容版面配置區 2"/>
          <p:cNvSpPr>
            <a:spLocks noGrp="1"/>
          </p:cNvSpPr>
          <p:nvPr>
            <p:ph idx="1"/>
          </p:nvPr>
        </p:nvSpPr>
        <p:spPr>
          <a:xfrm>
            <a:off x="683568" y="3573016"/>
            <a:ext cx="7690340" cy="1485468"/>
          </a:xfrm>
        </p:spPr>
        <p:txBody>
          <a:bodyPr>
            <a:normAutofit/>
          </a:bodyPr>
          <a:lstStyle/>
          <a:p>
            <a:pPr marL="0" indent="0">
              <a:lnSpc>
                <a:spcPct val="120000"/>
              </a:lnSpc>
              <a:spcBef>
                <a:spcPts val="1200"/>
              </a:spcBef>
              <a:buNone/>
            </a:pPr>
            <a:r>
              <a:rPr lang="zh-TW" altLang="en-US" sz="2000" b="1" dirty="0"/>
              <a:t>歐洲</a:t>
            </a:r>
            <a:r>
              <a:rPr lang="zh-TW" altLang="zh-TW" sz="2000" b="1" dirty="0" smtClean="0"/>
              <a:t>客戶</a:t>
            </a:r>
            <a:r>
              <a:rPr lang="zh-TW" altLang="en-US" sz="2000" b="1" dirty="0" smtClean="0"/>
              <a:t>今年出貨正常，由於該客戶</a:t>
            </a:r>
            <a:r>
              <a:rPr lang="zh-TW" altLang="en-US" sz="2000" b="1" dirty="0"/>
              <a:t>在</a:t>
            </a:r>
            <a:r>
              <a:rPr lang="zh-TW" altLang="en-US" sz="2000" b="1" dirty="0" smtClean="0"/>
              <a:t>歐洲該國市場</a:t>
            </a:r>
            <a:r>
              <a:rPr lang="zh-TW" altLang="en-US" sz="2000" b="1" dirty="0" smtClean="0"/>
              <a:t>之市佔率與銷售已穩定成長</a:t>
            </a:r>
            <a:r>
              <a:rPr lang="zh-TW" altLang="zh-TW" sz="2000" b="1" dirty="0" smtClean="0"/>
              <a:t>，</a:t>
            </a:r>
            <a:r>
              <a:rPr lang="en-US" altLang="zh-TW" sz="2000" b="1" dirty="0" smtClean="0"/>
              <a:t>2021</a:t>
            </a:r>
            <a:r>
              <a:rPr lang="zh-TW" altLang="en-US" sz="2000" b="1" dirty="0" smtClean="0"/>
              <a:t>年</a:t>
            </a:r>
            <a:r>
              <a:rPr lang="en-US" altLang="zh-TW" sz="2000" b="1" dirty="0" smtClean="0"/>
              <a:t>Q3</a:t>
            </a:r>
            <a:r>
              <a:rPr lang="zh-TW" altLang="en-US" sz="2000" b="1" dirty="0" smtClean="0"/>
              <a:t>較</a:t>
            </a:r>
            <a:r>
              <a:rPr lang="en-US" altLang="zh-TW" sz="2000" b="1" dirty="0" smtClean="0"/>
              <a:t>2020</a:t>
            </a:r>
            <a:r>
              <a:rPr lang="zh-TW" altLang="en-US" sz="2000" b="1" dirty="0" smtClean="0"/>
              <a:t>年同期成長</a:t>
            </a:r>
            <a:r>
              <a:rPr lang="en-US" altLang="zh-TW" sz="2000" b="1" dirty="0" smtClean="0"/>
              <a:t>51%</a:t>
            </a:r>
            <a:r>
              <a:rPr lang="zh-TW" altLang="en-US" sz="2000" b="1" dirty="0" smtClean="0"/>
              <a:t>。</a:t>
            </a:r>
            <a:endParaRPr lang="zh-TW" altLang="zh-TW" sz="2000" dirty="0"/>
          </a:p>
        </p:txBody>
      </p:sp>
      <p:graphicFrame>
        <p:nvGraphicFramePr>
          <p:cNvPr id="7" name="表格 6"/>
          <p:cNvGraphicFramePr>
            <a:graphicFrameLocks noGrp="1"/>
          </p:cNvGraphicFramePr>
          <p:nvPr>
            <p:extLst>
              <p:ext uri="{D42A27DB-BD31-4B8C-83A1-F6EECF244321}">
                <p14:modId xmlns:p14="http://schemas.microsoft.com/office/powerpoint/2010/main" val="1563034474"/>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歐洲</a:t>
                      </a:r>
                      <a:endParaRPr lang="en-US" alt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149,197</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98,766</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133,374 </a:t>
                      </a:r>
                    </a:p>
                  </a:txBody>
                  <a:tcPr marL="9525" marR="9525" marT="9525" marB="0" anchor="b"/>
                </a:tc>
              </a:tr>
            </a:tbl>
          </a:graphicData>
        </a:graphic>
      </p:graphicFrame>
    </p:spTree>
    <p:extLst>
      <p:ext uri="{BB962C8B-B14F-4D97-AF65-F5344CB8AC3E}">
        <p14:creationId xmlns:p14="http://schemas.microsoft.com/office/powerpoint/2010/main" val="1824401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四、</a:t>
            </a:r>
            <a:r>
              <a:rPr lang="zh-TW" altLang="zh-TW" b="1" dirty="0" smtClean="0"/>
              <a:t>重點</a:t>
            </a:r>
            <a:r>
              <a:rPr lang="zh-TW" altLang="zh-TW" b="1" dirty="0"/>
              <a:t>客戶</a:t>
            </a:r>
            <a:r>
              <a:rPr lang="zh-TW" altLang="zh-TW" b="1" dirty="0" smtClean="0"/>
              <a:t>報告</a:t>
            </a:r>
            <a:r>
              <a:rPr lang="zh-TW" altLang="en-US" b="1" dirty="0" smtClean="0"/>
              <a:t>：</a:t>
            </a:r>
            <a:r>
              <a:rPr lang="zh-TW" altLang="en-US" b="1" u="sng" dirty="0"/>
              <a:t>巴西</a:t>
            </a:r>
            <a:endParaRPr lang="zh-TW" altLang="en-US" u="sng" dirty="0"/>
          </a:p>
        </p:txBody>
      </p:sp>
      <p:sp>
        <p:nvSpPr>
          <p:cNvPr id="4" name="投影片編號版面配置區 3"/>
          <p:cNvSpPr>
            <a:spLocks noGrp="1"/>
          </p:cNvSpPr>
          <p:nvPr>
            <p:ph type="sldNum" sz="quarter" idx="4"/>
          </p:nvPr>
        </p:nvSpPr>
        <p:spPr/>
        <p:txBody>
          <a:bodyPr/>
          <a:lstStyle/>
          <a:p>
            <a:r>
              <a:rPr lang="zh-TW" altLang="en-US" smtClean="0"/>
              <a:t> </a:t>
            </a:r>
            <a:fld id="{D3EE768E-844E-484A-8190-E019483211C0}" type="slidenum">
              <a:rPr lang="zh-TW" altLang="en-US" smtClean="0"/>
              <a:pPr/>
              <a:t>8</a:t>
            </a:fld>
            <a:endParaRPr lang="zh-TW" altLang="en-US" dirty="0"/>
          </a:p>
        </p:txBody>
      </p:sp>
      <p:sp>
        <p:nvSpPr>
          <p:cNvPr id="8" name="內容版面配置區 2"/>
          <p:cNvSpPr>
            <a:spLocks noGrp="1"/>
          </p:cNvSpPr>
          <p:nvPr>
            <p:ph idx="1"/>
          </p:nvPr>
        </p:nvSpPr>
        <p:spPr>
          <a:xfrm>
            <a:off x="755576" y="3429000"/>
            <a:ext cx="7588389" cy="2664296"/>
          </a:xfrm>
        </p:spPr>
        <p:txBody>
          <a:bodyPr>
            <a:noAutofit/>
          </a:bodyPr>
          <a:lstStyle/>
          <a:p>
            <a:pPr marL="0" indent="0">
              <a:lnSpc>
                <a:spcPct val="100000"/>
              </a:lnSpc>
              <a:spcBef>
                <a:spcPts val="1200"/>
              </a:spcBef>
              <a:buNone/>
            </a:pPr>
            <a:r>
              <a:rPr lang="zh-TW" altLang="en-US" sz="2400" b="1" dirty="0"/>
              <a:t>一</a:t>
            </a:r>
            <a:r>
              <a:rPr lang="en-US" altLang="zh-TW" sz="2400" b="1" dirty="0"/>
              <a:t>.</a:t>
            </a:r>
            <a:r>
              <a:rPr lang="zh-TW" altLang="en-US" sz="2400" b="1" dirty="0"/>
              <a:t>巴西市場已穩定出貨。</a:t>
            </a:r>
            <a:endParaRPr lang="en-US" altLang="zh-TW" sz="2400" b="1" dirty="0"/>
          </a:p>
          <a:p>
            <a:pPr marL="0" indent="0">
              <a:lnSpc>
                <a:spcPct val="100000"/>
              </a:lnSpc>
              <a:spcBef>
                <a:spcPts val="1200"/>
              </a:spcBef>
              <a:buNone/>
            </a:pPr>
            <a:r>
              <a:rPr lang="zh-TW" altLang="en-US" sz="2400" b="1" dirty="0"/>
              <a:t>二</a:t>
            </a:r>
            <a:r>
              <a:rPr lang="en-US" altLang="zh-TW" sz="2400" b="1" dirty="0" smtClean="0"/>
              <a:t>.</a:t>
            </a:r>
            <a:r>
              <a:rPr lang="zh-TW" altLang="en-US" sz="2400" b="1" dirty="0" smtClean="0"/>
              <a:t>巴西市場拓展主軸：以政府採購</a:t>
            </a:r>
            <a:r>
              <a:rPr lang="en-US" altLang="zh-TW" sz="2400" b="1" dirty="0" smtClean="0"/>
              <a:t>IQUEGO</a:t>
            </a:r>
            <a:r>
              <a:rPr lang="zh-TW" altLang="en-US" sz="2400" b="1" dirty="0" smtClean="0"/>
              <a:t>，以及參與公立醫院標案為主。</a:t>
            </a:r>
            <a:endParaRPr lang="en-US" altLang="zh-TW" sz="2400" b="1" dirty="0" smtClean="0"/>
          </a:p>
          <a:p>
            <a:pPr marL="0" lvl="0" indent="0">
              <a:lnSpc>
                <a:spcPct val="100000"/>
              </a:lnSpc>
              <a:spcBef>
                <a:spcPts val="1200"/>
              </a:spcBef>
              <a:buNone/>
            </a:pPr>
            <a:r>
              <a:rPr lang="zh-TW" altLang="en-US" sz="2400" b="1" dirty="0" smtClean="0"/>
              <a:t>三</a:t>
            </a:r>
            <a:r>
              <a:rPr lang="en-US" altLang="zh-TW" sz="2400" b="1" dirty="0" smtClean="0"/>
              <a:t>. </a:t>
            </a:r>
            <a:r>
              <a:rPr lang="zh-TW" altLang="zh-TW" sz="2400" b="1" dirty="0" smtClean="0"/>
              <a:t>設</a:t>
            </a:r>
            <a:r>
              <a:rPr lang="zh-TW" altLang="zh-TW" sz="2400" b="1" dirty="0"/>
              <a:t>廠</a:t>
            </a:r>
            <a:r>
              <a:rPr lang="zh-TW" altLang="zh-TW" sz="2400" b="1" dirty="0" smtClean="0"/>
              <a:t>進度</a:t>
            </a:r>
            <a:r>
              <a:rPr lang="zh-TW" altLang="en-US" sz="2400" b="1" dirty="0" smtClean="0"/>
              <a:t>：因疫情延遲。</a:t>
            </a:r>
            <a:endParaRPr lang="zh-TW" altLang="zh-TW" sz="2400" dirty="0"/>
          </a:p>
        </p:txBody>
      </p:sp>
      <p:sp>
        <p:nvSpPr>
          <p:cNvPr id="9" name="文字方塊 8"/>
          <p:cNvSpPr txBox="1"/>
          <p:nvPr/>
        </p:nvSpPr>
        <p:spPr>
          <a:xfrm>
            <a:off x="6228184" y="1656224"/>
            <a:ext cx="2012315" cy="548640"/>
          </a:xfrm>
          <a:prstGeom prst="rect">
            <a:avLst/>
          </a:prstGeom>
          <a:noFill/>
        </p:spPr>
        <p:txBody>
          <a:bodyPr wrap="none" rtlCol="0">
            <a:spAutoFit/>
          </a:bodyPr>
          <a:lstStyle/>
          <a:p>
            <a:pPr>
              <a:spcAft>
                <a:spcPts val="0"/>
              </a:spcAft>
            </a:pPr>
            <a:r>
              <a:rPr lang="zh-TW" sz="1800" kern="1200" dirty="0">
                <a:solidFill>
                  <a:srgbClr val="000000"/>
                </a:solidFill>
                <a:effectLst/>
                <a:latin typeface="新細明體"/>
                <a:ea typeface="Adobe 繁黑體 Std B"/>
                <a:cs typeface="Times New Roman"/>
              </a:rPr>
              <a:t>單位：新台幣仟元</a:t>
            </a:r>
            <a:endParaRPr lang="zh-TW" sz="1200" dirty="0">
              <a:effectLst/>
              <a:latin typeface="新細明體"/>
              <a:cs typeface="新細明體"/>
            </a:endParaRPr>
          </a:p>
        </p:txBody>
      </p:sp>
      <p:graphicFrame>
        <p:nvGraphicFramePr>
          <p:cNvPr id="7" name="表格 6"/>
          <p:cNvGraphicFramePr>
            <a:graphicFrameLocks noGrp="1"/>
          </p:cNvGraphicFramePr>
          <p:nvPr>
            <p:extLst>
              <p:ext uri="{D42A27DB-BD31-4B8C-83A1-F6EECF244321}">
                <p14:modId xmlns:p14="http://schemas.microsoft.com/office/powerpoint/2010/main" val="3306005412"/>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年第三季</a:t>
                      </a: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年</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zh-TW" altLang="en-US"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巴西</a:t>
                      </a:r>
                      <a:endParaRPr lang="en-US" alt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138,037</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75,604</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105,929 </a:t>
                      </a:r>
                    </a:p>
                  </a:txBody>
                  <a:tcPr marL="9525" marR="9525" marT="9525" marB="0" anchor="b"/>
                </a:tc>
              </a:tr>
            </a:tbl>
          </a:graphicData>
        </a:graphic>
      </p:graphicFrame>
    </p:spTree>
    <p:extLst>
      <p:ext uri="{BB962C8B-B14F-4D97-AF65-F5344CB8AC3E}">
        <p14:creationId xmlns:p14="http://schemas.microsoft.com/office/powerpoint/2010/main" val="3092789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K簡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2">
      <a:majorFont>
        <a:latin typeface="Calibri"/>
        <a:ea typeface="文鼎黑體M"/>
        <a:cs typeface=""/>
      </a:majorFont>
      <a:minorFont>
        <a:latin typeface="Calibri"/>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50000"/>
            <a:lumOff val="50000"/>
            <a:alpha val="30000"/>
          </a:schemeClr>
        </a:solidFill>
        <a:ln w="19050">
          <a:solidFill>
            <a:srgbClr val="FFCC00"/>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5"/>
        </a:lnRef>
        <a:fillRef idx="0">
          <a:schemeClr val="accent5"/>
        </a:fillRef>
        <a:effectRef idx="0">
          <a:schemeClr val="accent5"/>
        </a:effectRef>
        <a:fontRef idx="minor">
          <a:schemeClr val="tx1"/>
        </a:fontRef>
      </a:style>
    </a:spDef>
    <a:lnDef>
      <a:spPr>
        <a:noFill/>
        <a:ln w="12700">
          <a:solidFill>
            <a:srgbClr val="46A89C"/>
          </a:solidFill>
          <a:tailEnd type="oval"/>
        </a:ln>
      </a:spPr>
      <a:bodyPr/>
      <a:lstStyle/>
      <a:style>
        <a:lnRef idx="2">
          <a:schemeClr val="accent1">
            <a:shade val="50000"/>
          </a:schemeClr>
        </a:lnRef>
        <a:fillRef idx="1">
          <a:schemeClr val="accent1"/>
        </a:fillRef>
        <a:effectRef idx="0">
          <a:schemeClr val="accent1"/>
        </a:effectRef>
        <a:fontRef idx="minor">
          <a:schemeClr val="lt1"/>
        </a:fontRef>
      </a:style>
    </a:ln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37965</TotalTime>
  <Words>1152</Words>
  <Application>Microsoft Office PowerPoint</Application>
  <PresentationFormat>如螢幕大小 (4:3)</PresentationFormat>
  <Paragraphs>213</Paragraphs>
  <Slides>13</Slides>
  <Notes>2</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OK簡單版</vt:lpstr>
      <vt:lpstr>訊映光電股份有限公司</vt:lpstr>
      <vt:lpstr>Disclaimers</vt:lpstr>
      <vt:lpstr>簡報大綱</vt:lpstr>
      <vt:lpstr>一、本公司產品量值</vt:lpstr>
      <vt:lpstr>二、新產品</vt:lpstr>
      <vt:lpstr>三、前五大客戶概況</vt:lpstr>
      <vt:lpstr>四、重點客戶報告：北美</vt:lpstr>
      <vt:lpstr>四、重點客戶報告：歐洲</vt:lpstr>
      <vt:lpstr>四、重點客戶報告：巴西</vt:lpstr>
      <vt:lpstr>四、重點客戶報告：北非</vt:lpstr>
      <vt:lpstr>五、2021年 Q4 &amp; 2022年 展望</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訊映光電股份有限公司</dc:title>
  <dc:creator>evelyn</dc:creator>
  <cp:lastModifiedBy>steven</cp:lastModifiedBy>
  <cp:revision>1061</cp:revision>
  <cp:lastPrinted>2017-10-24T08:57:23Z</cp:lastPrinted>
  <dcterms:created xsi:type="dcterms:W3CDTF">2017-03-07T11:26:12Z</dcterms:created>
  <dcterms:modified xsi:type="dcterms:W3CDTF">2021-12-24T08:18:37Z</dcterms:modified>
</cp:coreProperties>
</file>